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7" r:id="rId4"/>
    <p:sldId id="261" r:id="rId5"/>
    <p:sldId id="260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9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427"/>
    <a:srgbClr val="C34B4B"/>
    <a:srgbClr val="CB020A"/>
    <a:srgbClr val="FE0002"/>
    <a:srgbClr val="F83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 autoAdjust="0"/>
    <p:restoredTop sz="95000" autoAdjust="0"/>
  </p:normalViewPr>
  <p:slideViewPr>
    <p:cSldViewPr snapToGrid="0">
      <p:cViewPr varScale="1">
        <p:scale>
          <a:sx n="86" d="100"/>
          <a:sy n="86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57E6F-0AAB-4071-87EC-4FFA4D4FAB5C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70CC1-4378-4DAF-835E-DA9456168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70CC1-4378-4DAF-835E-DA94561680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6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70CC1-4378-4DAF-835E-DA94561680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70CC1-4378-4DAF-835E-DA94561680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8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9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60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2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883A7-0CFC-46FF-9019-C4D69FEE831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8F139-7F4A-47D1-AEC6-5AB467B3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8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k.usembassy.gov/sk/odvaha-bojovat-za-demokraciu/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4">
            <a:extLst>
              <a:ext uri="{FF2B5EF4-FFF2-40B4-BE49-F238E27FC236}">
                <a16:creationId xmlns:a16="http://schemas.microsoft.com/office/drawing/2014/main" id="{AE2A940E-FAE9-0CA2-3D89-DA9661BC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/>
          <a:stretch>
            <a:fillRect/>
          </a:stretch>
        </p:blipFill>
        <p:spPr>
          <a:xfrm>
            <a:off x="800793" y="428106"/>
            <a:ext cx="10590414" cy="6001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59784CA5-8590-073D-CADE-B8CEDA2F37C2}"/>
              </a:ext>
            </a:extLst>
          </p:cNvPr>
          <p:cNvSpPr txBox="1"/>
          <p:nvPr/>
        </p:nvSpPr>
        <p:spPr>
          <a:xfrm>
            <a:off x="1779988" y="5306142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altLang="ko-KR" sz="1200" i="1" u="sng" dirty="0">
                <a:solidFill>
                  <a:schemeClr val="bg1"/>
                </a:solidFill>
                <a:cs typeface="Arial" panose="020B0604020202020204" pitchFamily="34" charset="0"/>
              </a:rPr>
              <a:t>Matej Mrváň</a:t>
            </a:r>
            <a:endParaRPr lang="en-US" altLang="ko-KR" sz="1200" i="1" u="sng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BA0F6FA-6E83-B487-00D6-113610C9479A}"/>
              </a:ext>
            </a:extLst>
          </p:cNvPr>
          <p:cNvSpPr/>
          <p:nvPr/>
        </p:nvSpPr>
        <p:spPr>
          <a:xfrm rot="5400000">
            <a:off x="3717273" y="765438"/>
            <a:ext cx="377793" cy="4586752"/>
          </a:xfrm>
          <a:custGeom>
            <a:avLst/>
            <a:gdLst>
              <a:gd name="connsiteX0" fmla="*/ 0 w 514679"/>
              <a:gd name="connsiteY0" fmla="*/ 455834 h 5883241"/>
              <a:gd name="connsiteX1" fmla="*/ 452990 w 514679"/>
              <a:gd name="connsiteY1" fmla="*/ 0 h 5883241"/>
              <a:gd name="connsiteX2" fmla="*/ 514679 w 514679"/>
              <a:gd name="connsiteY2" fmla="*/ 5411147 h 5883241"/>
              <a:gd name="connsiteX3" fmla="*/ 0 w 514679"/>
              <a:gd name="connsiteY3" fmla="*/ 5883241 h 5883241"/>
              <a:gd name="connsiteX4" fmla="*/ 0 w 514679"/>
              <a:gd name="connsiteY4" fmla="*/ 455834 h 58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679" h="5883241">
                <a:moveTo>
                  <a:pt x="0" y="455834"/>
                </a:moveTo>
                <a:lnTo>
                  <a:pt x="452990" y="0"/>
                </a:lnTo>
                <a:lnTo>
                  <a:pt x="514679" y="5411147"/>
                </a:lnTo>
                <a:lnTo>
                  <a:pt x="0" y="5883241"/>
                </a:lnTo>
                <a:lnTo>
                  <a:pt x="0" y="455834"/>
                </a:lnTo>
                <a:close/>
              </a:path>
            </a:pathLst>
          </a:custGeom>
          <a:gradFill>
            <a:gsLst>
              <a:gs pos="0">
                <a:srgbClr val="CB020A"/>
              </a:gs>
              <a:gs pos="74000">
                <a:srgbClr val="CB020A"/>
              </a:gs>
              <a:gs pos="100000">
                <a:srgbClr val="FE00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Conector recto 5">
            <a:extLst>
              <a:ext uri="{FF2B5EF4-FFF2-40B4-BE49-F238E27FC236}">
                <a16:creationId xmlns:a16="http://schemas.microsoft.com/office/drawing/2014/main" id="{4FB6FF9C-5D02-463F-F798-168CF400CBFC}"/>
              </a:ext>
            </a:extLst>
          </p:cNvPr>
          <p:cNvCxnSpPr/>
          <p:nvPr/>
        </p:nvCxnSpPr>
        <p:spPr>
          <a:xfrm>
            <a:off x="4391403" y="3849692"/>
            <a:ext cx="166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6">
            <a:extLst>
              <a:ext uri="{FF2B5EF4-FFF2-40B4-BE49-F238E27FC236}">
                <a16:creationId xmlns:a16="http://schemas.microsoft.com/office/drawing/2014/main" id="{101AAB2C-D268-5BD8-3921-22C9AC9C9416}"/>
              </a:ext>
            </a:extLst>
          </p:cNvPr>
          <p:cNvCxnSpPr/>
          <p:nvPr/>
        </p:nvCxnSpPr>
        <p:spPr>
          <a:xfrm>
            <a:off x="1612793" y="3856354"/>
            <a:ext cx="18215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rma libre: forma 8">
            <a:extLst>
              <a:ext uri="{FF2B5EF4-FFF2-40B4-BE49-F238E27FC236}">
                <a16:creationId xmlns:a16="http://schemas.microsoft.com/office/drawing/2014/main" id="{3B25DBCE-B1E2-6F5B-273A-18534096EF74}"/>
              </a:ext>
            </a:extLst>
          </p:cNvPr>
          <p:cNvSpPr/>
          <p:nvPr/>
        </p:nvSpPr>
        <p:spPr>
          <a:xfrm>
            <a:off x="3554471" y="3502247"/>
            <a:ext cx="703395" cy="703395"/>
          </a:xfrm>
          <a:custGeom>
            <a:avLst/>
            <a:gdLst>
              <a:gd name="connsiteX0" fmla="*/ 849367 w 849367"/>
              <a:gd name="connsiteY0" fmla="*/ 424684 h 849367"/>
              <a:gd name="connsiteX1" fmla="*/ 424684 w 849367"/>
              <a:gd name="connsiteY1" fmla="*/ 849367 h 849367"/>
              <a:gd name="connsiteX2" fmla="*/ 0 w 849367"/>
              <a:gd name="connsiteY2" fmla="*/ 424684 h 849367"/>
              <a:gd name="connsiteX3" fmla="*/ 424684 w 849367"/>
              <a:gd name="connsiteY3" fmla="*/ 0 h 849367"/>
              <a:gd name="connsiteX4" fmla="*/ 849367 w 849367"/>
              <a:gd name="connsiteY4" fmla="*/ 424684 h 84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67" h="849367">
                <a:moveTo>
                  <a:pt x="849367" y="424684"/>
                </a:moveTo>
                <a:cubicBezTo>
                  <a:pt x="849367" y="659230"/>
                  <a:pt x="659230" y="849367"/>
                  <a:pt x="424684" y="849367"/>
                </a:cubicBezTo>
                <a:cubicBezTo>
                  <a:pt x="190137" y="849367"/>
                  <a:pt x="0" y="659230"/>
                  <a:pt x="0" y="424684"/>
                </a:cubicBezTo>
                <a:cubicBezTo>
                  <a:pt x="0" y="190137"/>
                  <a:pt x="190137" y="0"/>
                  <a:pt x="424684" y="0"/>
                </a:cubicBezTo>
                <a:cubicBezTo>
                  <a:pt x="659230" y="0"/>
                  <a:pt x="849367" y="190137"/>
                  <a:pt x="849367" y="424684"/>
                </a:cubicBezTo>
                <a:close/>
              </a:path>
            </a:pathLst>
          </a:custGeom>
          <a:solidFill>
            <a:schemeClr val="bg1"/>
          </a:solidFill>
          <a:ln w="228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400"/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28769548-62FD-BAA5-99DD-71C5BC6F7687}"/>
              </a:ext>
            </a:extLst>
          </p:cNvPr>
          <p:cNvSpPr txBox="1"/>
          <p:nvPr/>
        </p:nvSpPr>
        <p:spPr>
          <a:xfrm>
            <a:off x="2594116" y="4287365"/>
            <a:ext cx="277533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altLang="ko-KR" sz="12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VEK EXTRÉMOV</a:t>
            </a:r>
            <a:endParaRPr lang="ko-KR" altLang="en-US" sz="1200" spc="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AF83C97-8AA1-C9E1-2A6A-2A808595FC5B}"/>
              </a:ext>
            </a:extLst>
          </p:cNvPr>
          <p:cNvSpPr txBox="1"/>
          <p:nvPr/>
        </p:nvSpPr>
        <p:spPr>
          <a:xfrm>
            <a:off x="1809129" y="2828925"/>
            <a:ext cx="444941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sk-SK" sz="1400" i="1" spc="1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Pád východného bloku</a:t>
            </a:r>
            <a:endParaRPr lang="en-US" sz="1400" i="1" spc="1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14EAFD79-9B30-F2CC-5EBE-F64470F495B9}"/>
              </a:ext>
            </a:extLst>
          </p:cNvPr>
          <p:cNvSpPr txBox="1"/>
          <p:nvPr/>
        </p:nvSpPr>
        <p:spPr>
          <a:xfrm>
            <a:off x="387313" y="837169"/>
            <a:ext cx="7287125" cy="22060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k-SK" sz="6600" b="1" kern="0" dirty="0">
                <a:solidFill>
                  <a:schemeClr val="bg1"/>
                </a:solidFill>
                <a:latin typeface="Agency FB" panose="020B0503020202020204" pitchFamily="34" charset="0"/>
                <a:ea typeface="Poppins"/>
                <a:cs typeface="Poppins"/>
              </a:rPr>
              <a:t>KONIEC SOCIALIZMU</a:t>
            </a:r>
            <a:endParaRPr lang="es-PE" sz="6600" b="1" kern="0" dirty="0">
              <a:solidFill>
                <a:schemeClr val="bg1"/>
              </a:solidFill>
              <a:latin typeface="Agency FB" panose="020B0503020202020204" pitchFamily="34" charset="0"/>
              <a:ea typeface="Poppins"/>
              <a:cs typeface="Poppin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24" y="3552069"/>
            <a:ext cx="564187" cy="564187"/>
          </a:xfrm>
          <a:prstGeom prst="rect">
            <a:avLst/>
          </a:prstGeom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93162EFF-FD9D-CA32-5837-1B739558C5B2}"/>
              </a:ext>
            </a:extLst>
          </p:cNvPr>
          <p:cNvGrpSpPr>
            <a:grpSpLocks noChangeAspect="1"/>
          </p:cNvGrpSpPr>
          <p:nvPr/>
        </p:nvGrpSpPr>
        <p:grpSpPr>
          <a:xfrm>
            <a:off x="7342264" y="1175887"/>
            <a:ext cx="3275182" cy="4485865"/>
            <a:chOff x="-1357" y="1499"/>
            <a:chExt cx="1239" cy="169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CF5F3CF-294E-B3C8-07F6-6CF74DAD24CA}"/>
                </a:ext>
              </a:extLst>
            </p:cNvPr>
            <p:cNvSpPr/>
            <p:nvPr/>
          </p:nvSpPr>
          <p:spPr bwMode="auto">
            <a:xfrm>
              <a:off x="-1357" y="1713"/>
              <a:ext cx="1140" cy="1483"/>
            </a:xfrm>
            <a:custGeom>
              <a:avLst/>
              <a:gdLst>
                <a:gd name="T0" fmla="*/ 269 w 962"/>
                <a:gd name="T1" fmla="*/ 1253 h 1253"/>
                <a:gd name="T2" fmla="*/ 315 w 962"/>
                <a:gd name="T3" fmla="*/ 890 h 1253"/>
                <a:gd name="T4" fmla="*/ 322 w 962"/>
                <a:gd name="T5" fmla="*/ 837 h 1253"/>
                <a:gd name="T6" fmla="*/ 317 w 962"/>
                <a:gd name="T7" fmla="*/ 815 h 1253"/>
                <a:gd name="T8" fmla="*/ 7 w 962"/>
                <a:gd name="T9" fmla="*/ 369 h 1253"/>
                <a:gd name="T10" fmla="*/ 0 w 962"/>
                <a:gd name="T11" fmla="*/ 359 h 1253"/>
                <a:gd name="T12" fmla="*/ 243 w 962"/>
                <a:gd name="T13" fmla="*/ 0 h 1253"/>
                <a:gd name="T14" fmla="*/ 321 w 962"/>
                <a:gd name="T15" fmla="*/ 35 h 1253"/>
                <a:gd name="T16" fmla="*/ 571 w 962"/>
                <a:gd name="T17" fmla="*/ 148 h 1253"/>
                <a:gd name="T18" fmla="*/ 579 w 962"/>
                <a:gd name="T19" fmla="*/ 163 h 1253"/>
                <a:gd name="T20" fmla="*/ 564 w 962"/>
                <a:gd name="T21" fmla="*/ 243 h 1253"/>
                <a:gd name="T22" fmla="*/ 555 w 962"/>
                <a:gd name="T23" fmla="*/ 252 h 1253"/>
                <a:gd name="T24" fmla="*/ 407 w 962"/>
                <a:gd name="T25" fmla="*/ 288 h 1253"/>
                <a:gd name="T26" fmla="*/ 393 w 962"/>
                <a:gd name="T27" fmla="*/ 284 h 1253"/>
                <a:gd name="T28" fmla="*/ 314 w 962"/>
                <a:gd name="T29" fmla="*/ 211 h 1253"/>
                <a:gd name="T30" fmla="*/ 305 w 962"/>
                <a:gd name="T31" fmla="*/ 203 h 1253"/>
                <a:gd name="T32" fmla="*/ 314 w 962"/>
                <a:gd name="T33" fmla="*/ 247 h 1253"/>
                <a:gd name="T34" fmla="*/ 310 w 962"/>
                <a:gd name="T35" fmla="*/ 267 h 1253"/>
                <a:gd name="T36" fmla="*/ 306 w 962"/>
                <a:gd name="T37" fmla="*/ 273 h 1253"/>
                <a:gd name="T38" fmla="*/ 249 w 962"/>
                <a:gd name="T39" fmla="*/ 324 h 1253"/>
                <a:gd name="T40" fmla="*/ 244 w 962"/>
                <a:gd name="T41" fmla="*/ 327 h 1253"/>
                <a:gd name="T42" fmla="*/ 287 w 962"/>
                <a:gd name="T43" fmla="*/ 345 h 1253"/>
                <a:gd name="T44" fmla="*/ 392 w 962"/>
                <a:gd name="T45" fmla="*/ 386 h 1253"/>
                <a:gd name="T46" fmla="*/ 402 w 962"/>
                <a:gd name="T47" fmla="*/ 394 h 1253"/>
                <a:gd name="T48" fmla="*/ 622 w 962"/>
                <a:gd name="T49" fmla="*/ 730 h 1253"/>
                <a:gd name="T50" fmla="*/ 624 w 962"/>
                <a:gd name="T51" fmla="*/ 734 h 1253"/>
                <a:gd name="T52" fmla="*/ 526 w 962"/>
                <a:gd name="T53" fmla="*/ 797 h 1253"/>
                <a:gd name="T54" fmla="*/ 526 w 962"/>
                <a:gd name="T55" fmla="*/ 800 h 1253"/>
                <a:gd name="T56" fmla="*/ 599 w 962"/>
                <a:gd name="T57" fmla="*/ 807 h 1253"/>
                <a:gd name="T58" fmla="*/ 645 w 962"/>
                <a:gd name="T59" fmla="*/ 1130 h 1253"/>
                <a:gd name="T60" fmla="*/ 646 w 962"/>
                <a:gd name="T61" fmla="*/ 1130 h 1253"/>
                <a:gd name="T62" fmla="*/ 646 w 962"/>
                <a:gd name="T63" fmla="*/ 1112 h 1253"/>
                <a:gd name="T64" fmla="*/ 643 w 962"/>
                <a:gd name="T65" fmla="*/ 853 h 1253"/>
                <a:gd name="T66" fmla="*/ 652 w 962"/>
                <a:gd name="T67" fmla="*/ 838 h 1253"/>
                <a:gd name="T68" fmla="*/ 701 w 962"/>
                <a:gd name="T69" fmla="*/ 814 h 1253"/>
                <a:gd name="T70" fmla="*/ 671 w 962"/>
                <a:gd name="T71" fmla="*/ 780 h 1253"/>
                <a:gd name="T72" fmla="*/ 662 w 962"/>
                <a:gd name="T73" fmla="*/ 765 h 1253"/>
                <a:gd name="T74" fmla="*/ 595 w 962"/>
                <a:gd name="T75" fmla="*/ 590 h 1253"/>
                <a:gd name="T76" fmla="*/ 586 w 962"/>
                <a:gd name="T77" fmla="*/ 574 h 1253"/>
                <a:gd name="T78" fmla="*/ 465 w 962"/>
                <a:gd name="T79" fmla="*/ 426 h 1253"/>
                <a:gd name="T80" fmla="*/ 459 w 962"/>
                <a:gd name="T81" fmla="*/ 418 h 1253"/>
                <a:gd name="T82" fmla="*/ 515 w 962"/>
                <a:gd name="T83" fmla="*/ 430 h 1253"/>
                <a:gd name="T84" fmla="*/ 671 w 962"/>
                <a:gd name="T85" fmla="*/ 464 h 1253"/>
                <a:gd name="T86" fmla="*/ 685 w 962"/>
                <a:gd name="T87" fmla="*/ 472 h 1253"/>
                <a:gd name="T88" fmla="*/ 791 w 962"/>
                <a:gd name="T89" fmla="*/ 574 h 1253"/>
                <a:gd name="T90" fmla="*/ 799 w 962"/>
                <a:gd name="T91" fmla="*/ 582 h 1253"/>
                <a:gd name="T92" fmla="*/ 962 w 962"/>
                <a:gd name="T93" fmla="*/ 437 h 1253"/>
                <a:gd name="T94" fmla="*/ 952 w 962"/>
                <a:gd name="T95" fmla="*/ 488 h 1253"/>
                <a:gd name="T96" fmla="*/ 902 w 962"/>
                <a:gd name="T97" fmla="*/ 729 h 1253"/>
                <a:gd name="T98" fmla="*/ 894 w 962"/>
                <a:gd name="T99" fmla="*/ 744 h 1253"/>
                <a:gd name="T100" fmla="*/ 808 w 962"/>
                <a:gd name="T101" fmla="*/ 850 h 1253"/>
                <a:gd name="T102" fmla="*/ 802 w 962"/>
                <a:gd name="T103" fmla="*/ 865 h 1253"/>
                <a:gd name="T104" fmla="*/ 790 w 962"/>
                <a:gd name="T105" fmla="*/ 1185 h 1253"/>
                <a:gd name="T106" fmla="*/ 787 w 962"/>
                <a:gd name="T107" fmla="*/ 1253 h 1253"/>
                <a:gd name="T108" fmla="*/ 269 w 962"/>
                <a:gd name="T10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253">
                  <a:moveTo>
                    <a:pt x="269" y="1253"/>
                  </a:moveTo>
                  <a:cubicBezTo>
                    <a:pt x="284" y="1132"/>
                    <a:pt x="300" y="1011"/>
                    <a:pt x="315" y="890"/>
                  </a:cubicBezTo>
                  <a:cubicBezTo>
                    <a:pt x="317" y="872"/>
                    <a:pt x="320" y="854"/>
                    <a:pt x="322" y="837"/>
                  </a:cubicBezTo>
                  <a:cubicBezTo>
                    <a:pt x="323" y="829"/>
                    <a:pt x="322" y="822"/>
                    <a:pt x="317" y="815"/>
                  </a:cubicBezTo>
                  <a:cubicBezTo>
                    <a:pt x="214" y="667"/>
                    <a:pt x="110" y="518"/>
                    <a:pt x="7" y="369"/>
                  </a:cubicBezTo>
                  <a:cubicBezTo>
                    <a:pt x="5" y="366"/>
                    <a:pt x="3" y="363"/>
                    <a:pt x="0" y="359"/>
                  </a:cubicBezTo>
                  <a:cubicBezTo>
                    <a:pt x="81" y="240"/>
                    <a:pt x="162" y="120"/>
                    <a:pt x="243" y="0"/>
                  </a:cubicBezTo>
                  <a:cubicBezTo>
                    <a:pt x="270" y="12"/>
                    <a:pt x="295" y="24"/>
                    <a:pt x="321" y="35"/>
                  </a:cubicBezTo>
                  <a:cubicBezTo>
                    <a:pt x="404" y="73"/>
                    <a:pt x="487" y="111"/>
                    <a:pt x="571" y="148"/>
                  </a:cubicBezTo>
                  <a:cubicBezTo>
                    <a:pt x="578" y="151"/>
                    <a:pt x="581" y="155"/>
                    <a:pt x="579" y="163"/>
                  </a:cubicBezTo>
                  <a:cubicBezTo>
                    <a:pt x="574" y="190"/>
                    <a:pt x="569" y="216"/>
                    <a:pt x="564" y="243"/>
                  </a:cubicBezTo>
                  <a:cubicBezTo>
                    <a:pt x="563" y="249"/>
                    <a:pt x="560" y="251"/>
                    <a:pt x="555" y="252"/>
                  </a:cubicBezTo>
                  <a:cubicBezTo>
                    <a:pt x="506" y="264"/>
                    <a:pt x="456" y="276"/>
                    <a:pt x="407" y="288"/>
                  </a:cubicBezTo>
                  <a:cubicBezTo>
                    <a:pt x="401" y="290"/>
                    <a:pt x="397" y="288"/>
                    <a:pt x="393" y="284"/>
                  </a:cubicBezTo>
                  <a:cubicBezTo>
                    <a:pt x="367" y="260"/>
                    <a:pt x="341" y="236"/>
                    <a:pt x="314" y="211"/>
                  </a:cubicBezTo>
                  <a:cubicBezTo>
                    <a:pt x="312" y="209"/>
                    <a:pt x="309" y="207"/>
                    <a:pt x="305" y="203"/>
                  </a:cubicBezTo>
                  <a:cubicBezTo>
                    <a:pt x="308" y="220"/>
                    <a:pt x="310" y="234"/>
                    <a:pt x="314" y="247"/>
                  </a:cubicBezTo>
                  <a:cubicBezTo>
                    <a:pt x="315" y="255"/>
                    <a:pt x="315" y="261"/>
                    <a:pt x="310" y="267"/>
                  </a:cubicBezTo>
                  <a:cubicBezTo>
                    <a:pt x="308" y="269"/>
                    <a:pt x="307" y="271"/>
                    <a:pt x="306" y="273"/>
                  </a:cubicBezTo>
                  <a:cubicBezTo>
                    <a:pt x="294" y="297"/>
                    <a:pt x="277" y="316"/>
                    <a:pt x="249" y="324"/>
                  </a:cubicBezTo>
                  <a:cubicBezTo>
                    <a:pt x="248" y="324"/>
                    <a:pt x="247" y="325"/>
                    <a:pt x="244" y="327"/>
                  </a:cubicBezTo>
                  <a:cubicBezTo>
                    <a:pt x="259" y="333"/>
                    <a:pt x="273" y="339"/>
                    <a:pt x="287" y="345"/>
                  </a:cubicBezTo>
                  <a:cubicBezTo>
                    <a:pt x="322" y="358"/>
                    <a:pt x="357" y="372"/>
                    <a:pt x="392" y="386"/>
                  </a:cubicBezTo>
                  <a:cubicBezTo>
                    <a:pt x="396" y="388"/>
                    <a:pt x="400" y="391"/>
                    <a:pt x="402" y="394"/>
                  </a:cubicBezTo>
                  <a:cubicBezTo>
                    <a:pt x="476" y="506"/>
                    <a:pt x="549" y="618"/>
                    <a:pt x="622" y="730"/>
                  </a:cubicBezTo>
                  <a:cubicBezTo>
                    <a:pt x="622" y="731"/>
                    <a:pt x="623" y="732"/>
                    <a:pt x="624" y="734"/>
                  </a:cubicBezTo>
                  <a:cubicBezTo>
                    <a:pt x="591" y="755"/>
                    <a:pt x="558" y="776"/>
                    <a:pt x="526" y="797"/>
                  </a:cubicBezTo>
                  <a:cubicBezTo>
                    <a:pt x="526" y="798"/>
                    <a:pt x="526" y="799"/>
                    <a:pt x="526" y="800"/>
                  </a:cubicBezTo>
                  <a:cubicBezTo>
                    <a:pt x="550" y="802"/>
                    <a:pt x="574" y="804"/>
                    <a:pt x="599" y="807"/>
                  </a:cubicBezTo>
                  <a:cubicBezTo>
                    <a:pt x="614" y="915"/>
                    <a:pt x="629" y="1023"/>
                    <a:pt x="645" y="1130"/>
                  </a:cubicBezTo>
                  <a:cubicBezTo>
                    <a:pt x="645" y="1130"/>
                    <a:pt x="646" y="1130"/>
                    <a:pt x="646" y="1130"/>
                  </a:cubicBezTo>
                  <a:cubicBezTo>
                    <a:pt x="646" y="1124"/>
                    <a:pt x="646" y="1118"/>
                    <a:pt x="646" y="1112"/>
                  </a:cubicBezTo>
                  <a:cubicBezTo>
                    <a:pt x="645" y="1026"/>
                    <a:pt x="645" y="940"/>
                    <a:pt x="643" y="853"/>
                  </a:cubicBezTo>
                  <a:cubicBezTo>
                    <a:pt x="643" y="846"/>
                    <a:pt x="645" y="841"/>
                    <a:pt x="652" y="838"/>
                  </a:cubicBezTo>
                  <a:cubicBezTo>
                    <a:pt x="669" y="831"/>
                    <a:pt x="684" y="822"/>
                    <a:pt x="701" y="814"/>
                  </a:cubicBezTo>
                  <a:cubicBezTo>
                    <a:pt x="691" y="802"/>
                    <a:pt x="681" y="792"/>
                    <a:pt x="671" y="780"/>
                  </a:cubicBezTo>
                  <a:cubicBezTo>
                    <a:pt x="668" y="776"/>
                    <a:pt x="664" y="770"/>
                    <a:pt x="662" y="765"/>
                  </a:cubicBezTo>
                  <a:cubicBezTo>
                    <a:pt x="640" y="706"/>
                    <a:pt x="618" y="648"/>
                    <a:pt x="595" y="590"/>
                  </a:cubicBezTo>
                  <a:cubicBezTo>
                    <a:pt x="593" y="584"/>
                    <a:pt x="590" y="578"/>
                    <a:pt x="586" y="574"/>
                  </a:cubicBezTo>
                  <a:cubicBezTo>
                    <a:pt x="546" y="524"/>
                    <a:pt x="505" y="475"/>
                    <a:pt x="465" y="426"/>
                  </a:cubicBezTo>
                  <a:cubicBezTo>
                    <a:pt x="463" y="424"/>
                    <a:pt x="462" y="422"/>
                    <a:pt x="459" y="418"/>
                  </a:cubicBezTo>
                  <a:cubicBezTo>
                    <a:pt x="479" y="423"/>
                    <a:pt x="497" y="426"/>
                    <a:pt x="515" y="430"/>
                  </a:cubicBezTo>
                  <a:cubicBezTo>
                    <a:pt x="567" y="441"/>
                    <a:pt x="619" y="452"/>
                    <a:pt x="671" y="464"/>
                  </a:cubicBezTo>
                  <a:cubicBezTo>
                    <a:pt x="676" y="465"/>
                    <a:pt x="682" y="468"/>
                    <a:pt x="685" y="472"/>
                  </a:cubicBezTo>
                  <a:cubicBezTo>
                    <a:pt x="721" y="505"/>
                    <a:pt x="756" y="540"/>
                    <a:pt x="791" y="574"/>
                  </a:cubicBezTo>
                  <a:cubicBezTo>
                    <a:pt x="793" y="576"/>
                    <a:pt x="796" y="578"/>
                    <a:pt x="799" y="582"/>
                  </a:cubicBezTo>
                  <a:cubicBezTo>
                    <a:pt x="853" y="534"/>
                    <a:pt x="906" y="486"/>
                    <a:pt x="962" y="437"/>
                  </a:cubicBezTo>
                  <a:cubicBezTo>
                    <a:pt x="958" y="456"/>
                    <a:pt x="955" y="472"/>
                    <a:pt x="952" y="488"/>
                  </a:cubicBezTo>
                  <a:cubicBezTo>
                    <a:pt x="935" y="568"/>
                    <a:pt x="919" y="648"/>
                    <a:pt x="902" y="729"/>
                  </a:cubicBezTo>
                  <a:cubicBezTo>
                    <a:pt x="901" y="734"/>
                    <a:pt x="898" y="740"/>
                    <a:pt x="894" y="744"/>
                  </a:cubicBezTo>
                  <a:cubicBezTo>
                    <a:pt x="866" y="780"/>
                    <a:pt x="837" y="815"/>
                    <a:pt x="808" y="850"/>
                  </a:cubicBezTo>
                  <a:cubicBezTo>
                    <a:pt x="805" y="854"/>
                    <a:pt x="803" y="860"/>
                    <a:pt x="802" y="865"/>
                  </a:cubicBezTo>
                  <a:cubicBezTo>
                    <a:pt x="798" y="972"/>
                    <a:pt x="794" y="1078"/>
                    <a:pt x="790" y="1185"/>
                  </a:cubicBezTo>
                  <a:cubicBezTo>
                    <a:pt x="790" y="1208"/>
                    <a:pt x="788" y="1231"/>
                    <a:pt x="787" y="1253"/>
                  </a:cubicBezTo>
                  <a:cubicBezTo>
                    <a:pt x="614" y="1253"/>
                    <a:pt x="442" y="1253"/>
                    <a:pt x="269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E58670B-545B-FAC6-1E5E-D7170DDD7EBA}"/>
                </a:ext>
              </a:extLst>
            </p:cNvPr>
            <p:cNvSpPr/>
            <p:nvPr/>
          </p:nvSpPr>
          <p:spPr bwMode="auto">
            <a:xfrm>
              <a:off x="-527" y="1942"/>
              <a:ext cx="409" cy="433"/>
            </a:xfrm>
            <a:custGeom>
              <a:avLst/>
              <a:gdLst>
                <a:gd name="T0" fmla="*/ 345 w 345"/>
                <a:gd name="T1" fmla="*/ 145 h 366"/>
                <a:gd name="T2" fmla="*/ 292 w 345"/>
                <a:gd name="T3" fmla="*/ 192 h 366"/>
                <a:gd name="T4" fmla="*/ 107 w 345"/>
                <a:gd name="T5" fmla="*/ 358 h 366"/>
                <a:gd name="T6" fmla="*/ 98 w 345"/>
                <a:gd name="T7" fmla="*/ 366 h 366"/>
                <a:gd name="T8" fmla="*/ 0 w 345"/>
                <a:gd name="T9" fmla="*/ 279 h 366"/>
                <a:gd name="T10" fmla="*/ 232 w 345"/>
                <a:gd name="T11" fmla="*/ 0 h 366"/>
                <a:gd name="T12" fmla="*/ 255 w 345"/>
                <a:gd name="T13" fmla="*/ 29 h 366"/>
                <a:gd name="T14" fmla="*/ 339 w 345"/>
                <a:gd name="T15" fmla="*/ 137 h 366"/>
                <a:gd name="T16" fmla="*/ 345 w 345"/>
                <a:gd name="T17" fmla="*/ 143 h 366"/>
                <a:gd name="T18" fmla="*/ 345 w 345"/>
                <a:gd name="T19" fmla="*/ 14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5" h="366">
                  <a:moveTo>
                    <a:pt x="345" y="145"/>
                  </a:moveTo>
                  <a:cubicBezTo>
                    <a:pt x="327" y="161"/>
                    <a:pt x="309" y="176"/>
                    <a:pt x="292" y="192"/>
                  </a:cubicBezTo>
                  <a:cubicBezTo>
                    <a:pt x="230" y="247"/>
                    <a:pt x="168" y="303"/>
                    <a:pt x="107" y="358"/>
                  </a:cubicBezTo>
                  <a:cubicBezTo>
                    <a:pt x="104" y="361"/>
                    <a:pt x="101" y="363"/>
                    <a:pt x="98" y="366"/>
                  </a:cubicBezTo>
                  <a:cubicBezTo>
                    <a:pt x="65" y="337"/>
                    <a:pt x="33" y="308"/>
                    <a:pt x="0" y="279"/>
                  </a:cubicBezTo>
                  <a:cubicBezTo>
                    <a:pt x="78" y="186"/>
                    <a:pt x="155" y="93"/>
                    <a:pt x="232" y="0"/>
                  </a:cubicBezTo>
                  <a:cubicBezTo>
                    <a:pt x="240" y="10"/>
                    <a:pt x="247" y="19"/>
                    <a:pt x="255" y="29"/>
                  </a:cubicBezTo>
                  <a:cubicBezTo>
                    <a:pt x="283" y="65"/>
                    <a:pt x="311" y="101"/>
                    <a:pt x="339" y="137"/>
                  </a:cubicBezTo>
                  <a:cubicBezTo>
                    <a:pt x="341" y="140"/>
                    <a:pt x="343" y="141"/>
                    <a:pt x="345" y="143"/>
                  </a:cubicBezTo>
                  <a:cubicBezTo>
                    <a:pt x="345" y="144"/>
                    <a:pt x="345" y="145"/>
                    <a:pt x="3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689033A-6F62-02CD-5E9E-5A42EC7AE08E}"/>
                </a:ext>
              </a:extLst>
            </p:cNvPr>
            <p:cNvSpPr/>
            <p:nvPr/>
          </p:nvSpPr>
          <p:spPr bwMode="auto">
            <a:xfrm>
              <a:off x="-711" y="1795"/>
              <a:ext cx="438" cy="456"/>
            </a:xfrm>
            <a:custGeom>
              <a:avLst/>
              <a:gdLst>
                <a:gd name="T0" fmla="*/ 145 w 370"/>
                <a:gd name="T1" fmla="*/ 385 h 385"/>
                <a:gd name="T2" fmla="*/ 0 w 370"/>
                <a:gd name="T3" fmla="*/ 316 h 385"/>
                <a:gd name="T4" fmla="*/ 211 w 370"/>
                <a:gd name="T5" fmla="*/ 0 h 385"/>
                <a:gd name="T6" fmla="*/ 370 w 370"/>
                <a:gd name="T7" fmla="*/ 109 h 385"/>
                <a:gd name="T8" fmla="*/ 145 w 370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85">
                  <a:moveTo>
                    <a:pt x="145" y="385"/>
                  </a:moveTo>
                  <a:cubicBezTo>
                    <a:pt x="96" y="361"/>
                    <a:pt x="49" y="339"/>
                    <a:pt x="0" y="316"/>
                  </a:cubicBezTo>
                  <a:cubicBezTo>
                    <a:pt x="71" y="210"/>
                    <a:pt x="140" y="105"/>
                    <a:pt x="211" y="0"/>
                  </a:cubicBezTo>
                  <a:cubicBezTo>
                    <a:pt x="264" y="37"/>
                    <a:pt x="317" y="73"/>
                    <a:pt x="370" y="109"/>
                  </a:cubicBezTo>
                  <a:cubicBezTo>
                    <a:pt x="295" y="201"/>
                    <a:pt x="220" y="292"/>
                    <a:pt x="145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6D4B5FE-AC8A-741A-58A5-7D7D72992077}"/>
                </a:ext>
              </a:extLst>
            </p:cNvPr>
            <p:cNvSpPr/>
            <p:nvPr/>
          </p:nvSpPr>
          <p:spPr bwMode="auto">
            <a:xfrm>
              <a:off x="-788" y="1611"/>
              <a:ext cx="338" cy="381"/>
            </a:xfrm>
            <a:custGeom>
              <a:avLst/>
              <a:gdLst>
                <a:gd name="T0" fmla="*/ 105 w 286"/>
                <a:gd name="T1" fmla="*/ 0 h 322"/>
                <a:gd name="T2" fmla="*/ 286 w 286"/>
                <a:gd name="T3" fmla="*/ 112 h 322"/>
                <a:gd name="T4" fmla="*/ 280 w 286"/>
                <a:gd name="T5" fmla="*/ 121 h 322"/>
                <a:gd name="T6" fmla="*/ 175 w 286"/>
                <a:gd name="T7" fmla="*/ 272 h 322"/>
                <a:gd name="T8" fmla="*/ 163 w 286"/>
                <a:gd name="T9" fmla="*/ 283 h 322"/>
                <a:gd name="T10" fmla="*/ 105 w 286"/>
                <a:gd name="T11" fmla="*/ 322 h 322"/>
                <a:gd name="T12" fmla="*/ 119 w 286"/>
                <a:gd name="T13" fmla="*/ 255 h 322"/>
                <a:gd name="T14" fmla="*/ 103 w 286"/>
                <a:gd name="T15" fmla="*/ 221 h 322"/>
                <a:gd name="T16" fmla="*/ 0 w 286"/>
                <a:gd name="T17" fmla="*/ 163 h 322"/>
                <a:gd name="T18" fmla="*/ 105 w 286"/>
                <a:gd name="T1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322">
                  <a:moveTo>
                    <a:pt x="105" y="0"/>
                  </a:moveTo>
                  <a:cubicBezTo>
                    <a:pt x="166" y="38"/>
                    <a:pt x="225" y="75"/>
                    <a:pt x="286" y="112"/>
                  </a:cubicBezTo>
                  <a:cubicBezTo>
                    <a:pt x="283" y="116"/>
                    <a:pt x="282" y="118"/>
                    <a:pt x="280" y="121"/>
                  </a:cubicBezTo>
                  <a:cubicBezTo>
                    <a:pt x="245" y="171"/>
                    <a:pt x="210" y="222"/>
                    <a:pt x="175" y="272"/>
                  </a:cubicBezTo>
                  <a:cubicBezTo>
                    <a:pt x="172" y="276"/>
                    <a:pt x="168" y="280"/>
                    <a:pt x="163" y="283"/>
                  </a:cubicBezTo>
                  <a:cubicBezTo>
                    <a:pt x="145" y="296"/>
                    <a:pt x="126" y="308"/>
                    <a:pt x="105" y="322"/>
                  </a:cubicBezTo>
                  <a:cubicBezTo>
                    <a:pt x="110" y="298"/>
                    <a:pt x="114" y="277"/>
                    <a:pt x="119" y="255"/>
                  </a:cubicBezTo>
                  <a:cubicBezTo>
                    <a:pt x="123" y="232"/>
                    <a:pt x="123" y="232"/>
                    <a:pt x="103" y="221"/>
                  </a:cubicBezTo>
                  <a:cubicBezTo>
                    <a:pt x="69" y="202"/>
                    <a:pt x="35" y="182"/>
                    <a:pt x="0" y="163"/>
                  </a:cubicBezTo>
                  <a:cubicBezTo>
                    <a:pt x="35" y="109"/>
                    <a:pt x="70" y="55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74372652-EF96-9A84-C796-81258A656859}"/>
                </a:ext>
              </a:extLst>
            </p:cNvPr>
            <p:cNvSpPr/>
            <p:nvPr/>
          </p:nvSpPr>
          <p:spPr bwMode="auto">
            <a:xfrm>
              <a:off x="-1021" y="1499"/>
              <a:ext cx="330" cy="300"/>
            </a:xfrm>
            <a:custGeom>
              <a:avLst/>
              <a:gdLst>
                <a:gd name="T0" fmla="*/ 134 w 278"/>
                <a:gd name="T1" fmla="*/ 0 h 253"/>
                <a:gd name="T2" fmla="*/ 278 w 278"/>
                <a:gd name="T3" fmla="*/ 83 h 253"/>
                <a:gd name="T4" fmla="*/ 177 w 278"/>
                <a:gd name="T5" fmla="*/ 253 h 253"/>
                <a:gd name="T6" fmla="*/ 0 w 278"/>
                <a:gd name="T7" fmla="*/ 177 h 253"/>
                <a:gd name="T8" fmla="*/ 134 w 278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53">
                  <a:moveTo>
                    <a:pt x="134" y="0"/>
                  </a:moveTo>
                  <a:cubicBezTo>
                    <a:pt x="182" y="28"/>
                    <a:pt x="230" y="55"/>
                    <a:pt x="278" y="83"/>
                  </a:cubicBezTo>
                  <a:cubicBezTo>
                    <a:pt x="244" y="140"/>
                    <a:pt x="211" y="196"/>
                    <a:pt x="177" y="253"/>
                  </a:cubicBezTo>
                  <a:cubicBezTo>
                    <a:pt x="118" y="228"/>
                    <a:pt x="60" y="203"/>
                    <a:pt x="0" y="177"/>
                  </a:cubicBezTo>
                  <a:cubicBezTo>
                    <a:pt x="45" y="118"/>
                    <a:pt x="89" y="59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D7BBAD1-2C6E-2B3D-B6A4-0F8F62B62861}"/>
                </a:ext>
              </a:extLst>
            </p:cNvPr>
            <p:cNvSpPr/>
            <p:nvPr/>
          </p:nvSpPr>
          <p:spPr bwMode="auto">
            <a:xfrm>
              <a:off x="-892" y="2053"/>
              <a:ext cx="192" cy="124"/>
            </a:xfrm>
            <a:custGeom>
              <a:avLst/>
              <a:gdLst>
                <a:gd name="T0" fmla="*/ 0 w 162"/>
                <a:gd name="T1" fmla="*/ 47 h 105"/>
                <a:gd name="T2" fmla="*/ 162 w 162"/>
                <a:gd name="T3" fmla="*/ 0 h 105"/>
                <a:gd name="T4" fmla="*/ 101 w 162"/>
                <a:gd name="T5" fmla="*/ 105 h 105"/>
                <a:gd name="T6" fmla="*/ 0 w 162"/>
                <a:gd name="T7" fmla="*/ 4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05">
                  <a:moveTo>
                    <a:pt x="0" y="47"/>
                  </a:moveTo>
                  <a:cubicBezTo>
                    <a:pt x="55" y="31"/>
                    <a:pt x="107" y="16"/>
                    <a:pt x="162" y="0"/>
                  </a:cubicBezTo>
                  <a:cubicBezTo>
                    <a:pt x="141" y="36"/>
                    <a:pt x="121" y="70"/>
                    <a:pt x="101" y="105"/>
                  </a:cubicBezTo>
                  <a:cubicBezTo>
                    <a:pt x="68" y="86"/>
                    <a:pt x="35" y="67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10992297" y="22933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33" name="Oval 3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479115" y="5993573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98" name="Oval 9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88932" y="67913"/>
            <a:ext cx="12014138" cy="672217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64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pic>
        <p:nvPicPr>
          <p:cNvPr id="8194" name="Picture 2" descr="https://cdn.discordapp.com/attachments/796024735124815903/1308541581594202112/600px-Republics_of_the_USSR.png?ex=673e51d0&amp;is=673d0050&amp;hm=c4b46d7b925f82934556f66d469fbae59561c773ffb33780282a2e5930bb1ef5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20" y="1368108"/>
            <a:ext cx="6371360" cy="4364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781565" y="918052"/>
            <a:ext cx="8586370" cy="0"/>
          </a:xfrm>
          <a:prstGeom prst="line">
            <a:avLst/>
          </a:prstGeom>
          <a:ln w="76200">
            <a:solidFill>
              <a:srgbClr val="B83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1419" y="597676"/>
            <a:ext cx="286916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3ds" panose="02000503020000020004" pitchFamily="2" charset="0"/>
              </a:rPr>
              <a:t>ROZPAD </a:t>
            </a:r>
            <a:r>
              <a:rPr lang="sk-SK" sz="3200" b="1" dirty="0">
                <a:solidFill>
                  <a:srgbClr val="A80427"/>
                </a:solidFill>
                <a:latin typeface="3ds" panose="02000503020000020004" pitchFamily="2" charset="0"/>
              </a:rPr>
              <a:t>ZSSR</a:t>
            </a:r>
            <a:endParaRPr lang="en-US" sz="3200" b="1" dirty="0">
              <a:solidFill>
                <a:srgbClr val="A80427"/>
              </a:solidFill>
              <a:latin typeface="3ds" panose="0200050302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2536" y="625145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RUSKO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9582536" y="998523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UKRAJINA</a:t>
            </a:r>
            <a:endParaRPr lang="en-US" sz="1600" b="1" dirty="0"/>
          </a:p>
        </p:txBody>
      </p:sp>
      <p:sp>
        <p:nvSpPr>
          <p:cNvPr id="10" name="Rectangle 9"/>
          <p:cNvSpPr/>
          <p:nvPr/>
        </p:nvSpPr>
        <p:spPr>
          <a:xfrm>
            <a:off x="9582536" y="1385006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BIELORUSKO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9582536" y="1758384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MOLDAVSKO</a:t>
            </a:r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9582536" y="2141229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GRUZÍNSKO</a:t>
            </a:r>
            <a:endParaRPr lang="en-US" sz="1600" b="1" dirty="0"/>
          </a:p>
        </p:txBody>
      </p:sp>
      <p:sp>
        <p:nvSpPr>
          <p:cNvPr id="13" name="Rectangle 12"/>
          <p:cNvSpPr/>
          <p:nvPr/>
        </p:nvSpPr>
        <p:spPr>
          <a:xfrm>
            <a:off x="9582536" y="2514607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ARMÉNSKO</a:t>
            </a:r>
            <a:endParaRPr lang="en-US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9582536" y="2901090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AZERBAJDŽAN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9582536" y="3274468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KAZACHSTAN</a:t>
            </a:r>
            <a:endParaRPr lang="en-US" sz="1600" b="1" dirty="0"/>
          </a:p>
        </p:txBody>
      </p:sp>
      <p:sp>
        <p:nvSpPr>
          <p:cNvPr id="16" name="Rectangle 15"/>
          <p:cNvSpPr/>
          <p:nvPr/>
        </p:nvSpPr>
        <p:spPr>
          <a:xfrm>
            <a:off x="9582536" y="3664304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UZBEKISTAN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9582536" y="4037682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TURKMÉNSKO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9582536" y="4424165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TADŽIKISTAN</a:t>
            </a:r>
            <a:endParaRPr lang="en-US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9582536" y="4797543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KIRGIZSKO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9582536" y="5180388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ESTÓNSKO</a:t>
            </a:r>
            <a:endParaRPr lang="en-US" sz="1600" b="1" dirty="0"/>
          </a:p>
        </p:txBody>
      </p:sp>
      <p:sp>
        <p:nvSpPr>
          <p:cNvPr id="21" name="Rectangle 20"/>
          <p:cNvSpPr/>
          <p:nvPr/>
        </p:nvSpPr>
        <p:spPr>
          <a:xfrm>
            <a:off x="9582536" y="5553766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LOTYŠSKO</a:t>
            </a:r>
            <a:endParaRPr lang="en-US" sz="1600" b="1" dirty="0"/>
          </a:p>
        </p:txBody>
      </p:sp>
      <p:sp>
        <p:nvSpPr>
          <p:cNvPr id="22" name="Rectangle 21"/>
          <p:cNvSpPr/>
          <p:nvPr/>
        </p:nvSpPr>
        <p:spPr>
          <a:xfrm>
            <a:off x="9582536" y="5940249"/>
            <a:ext cx="1912775" cy="289249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b="1" dirty="0"/>
              <a:t>LITVA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66980" y="1447759"/>
            <a:ext cx="22433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  <a:t>PRÍČINY: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Etnické napätia a nacionalizmus </a:t>
            </a:r>
            <a:br>
              <a:rPr lang="sk-SK" sz="1400" dirty="0">
                <a:solidFill>
                  <a:srgbClr val="292626"/>
                </a:solidFill>
              </a:rPr>
            </a:br>
            <a:r>
              <a:rPr lang="sk-SK" sz="1400" dirty="0">
                <a:solidFill>
                  <a:schemeClr val="bg2">
                    <a:lumMod val="50000"/>
                  </a:schemeClr>
                </a:solidFill>
              </a:rPr>
              <a:t>(napr. v Pobaltí).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Ekonomický kolaps a inflácia.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Strata dôvery v sovietsky režim.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66980" y="3407551"/>
            <a:ext cx="211354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6980" y="3675445"/>
            <a:ext cx="2262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  <a:t>D</a:t>
            </a:r>
            <a:r>
              <a:rPr lang="sk-SK" b="1" cap="all" dirty="0">
                <a:solidFill>
                  <a:srgbClr val="A50021"/>
                </a:solidFill>
                <a:latin typeface="3ds" panose="02000503020000020004" pitchFamily="2" charset="0"/>
              </a:rPr>
              <a:t>ô</a:t>
            </a:r>
            <a: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  <a:t>SLEDKY: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Vznik 15 nezávislých štátov.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Koniec studenej vojny.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Nový geopolitický poriadok.</a:t>
            </a:r>
          </a:p>
        </p:txBody>
      </p:sp>
      <p:grpSp>
        <p:nvGrpSpPr>
          <p:cNvPr id="28" name="Group 27"/>
          <p:cNvGrpSpPr/>
          <p:nvPr/>
        </p:nvGrpSpPr>
        <p:grpSpPr>
          <a:xfrm rot="5400000">
            <a:off x="582285" y="5717228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29" name="Oval 28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 rot="5400000">
            <a:off x="986693" y="5436784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94" name="Oval 93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9195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162" y="360868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2404" y="609177"/>
            <a:ext cx="6905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D</a:t>
            </a:r>
            <a:r>
              <a:rPr lang="sk-SK" sz="2400" b="1" i="0" cap="all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ô</a:t>
            </a:r>
            <a:r>
              <a:rPr lang="sk-SK" sz="2400" b="1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SLEDKY PÁDU</a:t>
            </a:r>
          </a:p>
          <a:p>
            <a:r>
              <a:rPr lang="sk-SK" sz="2000" b="1" dirty="0">
                <a:latin typeface="3ds" panose="02000503020000020004" pitchFamily="2" charset="0"/>
              </a:rPr>
              <a:t>		SOCIALIZMUS</a:t>
            </a:r>
            <a:endParaRPr lang="en-US" sz="1600" dirty="0">
              <a:latin typeface="3ds" panose="0200050302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6559" y="1362108"/>
            <a:ext cx="3643457" cy="0"/>
          </a:xfrm>
          <a:prstGeom prst="line">
            <a:avLst/>
          </a:prstGeom>
          <a:ln w="381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35379" y="228855"/>
            <a:ext cx="205193" cy="1403171"/>
            <a:chOff x="135379" y="345233"/>
            <a:chExt cx="298410" cy="2040613"/>
          </a:xfrm>
          <a:solidFill>
            <a:schemeClr val="bg1"/>
          </a:solidFill>
        </p:grpSpPr>
        <p:sp>
          <p:nvSpPr>
            <p:cNvPr id="24" name="Oval 23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V="1">
            <a:off x="135379" y="5241220"/>
            <a:ext cx="205193" cy="1403171"/>
            <a:chOff x="135379" y="345233"/>
            <a:chExt cx="298410" cy="2040613"/>
          </a:xfrm>
          <a:noFill/>
        </p:grpSpPr>
        <p:sp>
          <p:nvSpPr>
            <p:cNvPr id="30" name="Oval 29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 flipV="1">
            <a:off x="11082393" y="609177"/>
            <a:ext cx="205193" cy="1403171"/>
            <a:chOff x="135379" y="345233"/>
            <a:chExt cx="298410" cy="2040613"/>
          </a:xfrm>
          <a:noFill/>
        </p:grpSpPr>
        <p:sp>
          <p:nvSpPr>
            <p:cNvPr id="66" name="Oval 65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ultiply 67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ultiply 68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ultiply 69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 rot="5400000">
            <a:off x="561932" y="5700318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35" name="Oval 134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 rot="5400000">
            <a:off x="4794453" y="4942483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200" name="Oval 199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11364686" y="609177"/>
            <a:ext cx="0" cy="5421492"/>
          </a:xfrm>
          <a:prstGeom prst="line">
            <a:avLst/>
          </a:prstGeom>
          <a:ln w="38100">
            <a:solidFill>
              <a:srgbClr val="C34B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/>
          <p:cNvSpPr/>
          <p:nvPr/>
        </p:nvSpPr>
        <p:spPr>
          <a:xfrm>
            <a:off x="5158870" y="1376400"/>
            <a:ext cx="5840718" cy="3364983"/>
          </a:xfrm>
          <a:prstGeom prst="rect">
            <a:avLst/>
          </a:prstGeom>
          <a:solidFill>
            <a:srgbClr val="E4063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ttps://cdn.discordapp.com/attachments/796024735124815903/1308542898786009139/studenti-protest-1024x692.png?ex=673e530a&amp;is=673d018a&amp;hm=60111c2112e162e60cd2daee53fcc57267f3a6333de1088a73809a0ee925f399&amp;=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t="4433" r="4032" b="10141"/>
          <a:stretch/>
        </p:blipFill>
        <p:spPr bwMode="auto">
          <a:xfrm>
            <a:off x="5033752" y="1610051"/>
            <a:ext cx="5806440" cy="3666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965627" y="1485816"/>
            <a:ext cx="3678389" cy="1330536"/>
          </a:xfrm>
          <a:prstGeom prst="roundRect">
            <a:avLst/>
          </a:prstGeom>
          <a:solidFill>
            <a:srgbClr val="A8042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Politické</a:t>
            </a:r>
            <a:r>
              <a:rPr lang="en-US" b="1" dirty="0"/>
              <a:t> </a:t>
            </a:r>
            <a:r>
              <a:rPr lang="en-US" b="1" dirty="0" err="1"/>
              <a:t>dôsledky</a:t>
            </a:r>
            <a:r>
              <a:rPr lang="en-US" b="1" dirty="0"/>
              <a:t>:</a:t>
            </a:r>
            <a:endParaRPr lang="sk-SK" b="1" dirty="0"/>
          </a:p>
          <a:p>
            <a:r>
              <a:rPr lang="en-US" sz="1600" dirty="0"/>
              <a:t> </a:t>
            </a:r>
            <a:r>
              <a:rPr lang="sk-SK" sz="1600" dirty="0"/>
              <a:t>- </a:t>
            </a:r>
            <a:r>
              <a:rPr lang="en-US" sz="1600" dirty="0" err="1"/>
              <a:t>Demokracie</a:t>
            </a:r>
            <a:r>
              <a:rPr lang="en-US" sz="1600" dirty="0"/>
              <a:t> </a:t>
            </a:r>
            <a:r>
              <a:rPr lang="en-US" sz="1600" dirty="0" err="1"/>
              <a:t>vo</a:t>
            </a:r>
            <a:r>
              <a:rPr lang="en-US" sz="1600" dirty="0"/>
              <a:t> </a:t>
            </a:r>
            <a:r>
              <a:rPr lang="en-US" sz="1600" dirty="0" err="1"/>
              <a:t>východnej</a:t>
            </a:r>
            <a:r>
              <a:rPr lang="en-US" sz="1600" dirty="0"/>
              <a:t> </a:t>
            </a:r>
            <a:r>
              <a:rPr lang="en-US" sz="1600" dirty="0" err="1"/>
              <a:t>Európe</a:t>
            </a:r>
            <a:br>
              <a:rPr lang="sk-SK" sz="1600" dirty="0"/>
            </a:br>
            <a:r>
              <a:rPr lang="sk-SK" sz="1600" dirty="0"/>
              <a:t>-  </a:t>
            </a:r>
            <a:r>
              <a:rPr lang="en-US" sz="1600" dirty="0" err="1"/>
              <a:t>Rozšírenie</a:t>
            </a:r>
            <a:r>
              <a:rPr lang="en-US" sz="1600" dirty="0"/>
              <a:t> NATO a </a:t>
            </a:r>
            <a:r>
              <a:rPr lang="en-US" sz="1600" dirty="0" err="1"/>
              <a:t>EÚ</a:t>
            </a:r>
            <a:endParaRPr lang="en-US" sz="1600" dirty="0"/>
          </a:p>
        </p:txBody>
      </p:sp>
      <p:sp>
        <p:nvSpPr>
          <p:cNvPr id="267" name="Rounded Rectangle 266"/>
          <p:cNvSpPr/>
          <p:nvPr/>
        </p:nvSpPr>
        <p:spPr>
          <a:xfrm>
            <a:off x="982438" y="2981361"/>
            <a:ext cx="3678389" cy="1330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Ekonomické dôsledky: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sk-SK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Transformácia na trhové hospodárstvo</a:t>
            </a:r>
            <a:br>
              <a:rPr lang="sk-SK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sk-SK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Sociálne problémy: nezamestnanosť, 	                  nerovnosť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982437" y="4490170"/>
            <a:ext cx="3678389" cy="13305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b="1" dirty="0"/>
              <a:t>Globálny dopad</a:t>
            </a:r>
            <a:r>
              <a:rPr lang="en-US" b="1" dirty="0"/>
              <a:t>:</a:t>
            </a:r>
            <a:endParaRPr lang="sk-SK" b="1" dirty="0"/>
          </a:p>
          <a:p>
            <a:r>
              <a:rPr lang="en-US" sz="1600" dirty="0"/>
              <a:t> </a:t>
            </a:r>
            <a:r>
              <a:rPr lang="sk-SK" sz="1600" dirty="0"/>
              <a:t>- Hegemónia kapitalistického systému</a:t>
            </a:r>
            <a:br>
              <a:rPr lang="sk-SK" sz="1600" dirty="0"/>
            </a:br>
            <a:r>
              <a:rPr lang="sk-SK" sz="1600" dirty="0"/>
              <a:t>-  Nové výzvy pre medzinárodné vzťahy</a:t>
            </a:r>
            <a:endParaRPr lang="en-US" sz="1600" dirty="0"/>
          </a:p>
        </p:txBody>
      </p:sp>
      <p:sp>
        <p:nvSpPr>
          <p:cNvPr id="62" name="Multiply 61"/>
          <p:cNvSpPr/>
          <p:nvPr/>
        </p:nvSpPr>
        <p:spPr>
          <a:xfrm flipV="1">
            <a:off x="10137368" y="4825275"/>
            <a:ext cx="945025" cy="897805"/>
          </a:xfrm>
          <a:prstGeom prst="mathMultiply">
            <a:avLst>
              <a:gd name="adj1" fmla="val 10659"/>
            </a:avLst>
          </a:prstGeom>
          <a:solidFill>
            <a:schemeClr val="bg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64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38162" y="360868"/>
            <a:ext cx="11653838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3703BB-5A14-D301-F7BB-05A7B0D0FCED}"/>
              </a:ext>
            </a:extLst>
          </p:cNvPr>
          <p:cNvCxnSpPr>
            <a:cxnSpLocks/>
          </p:cNvCxnSpPr>
          <p:nvPr/>
        </p:nvCxnSpPr>
        <p:spPr>
          <a:xfrm flipH="1">
            <a:off x="10803292" y="3318608"/>
            <a:ext cx="2543175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908D84-F7AF-9D7A-929C-40CA7C1CCBEF}"/>
              </a:ext>
            </a:extLst>
          </p:cNvPr>
          <p:cNvCxnSpPr>
            <a:cxnSpLocks/>
          </p:cNvCxnSpPr>
          <p:nvPr/>
        </p:nvCxnSpPr>
        <p:spPr>
          <a:xfrm>
            <a:off x="8199139" y="3339883"/>
            <a:ext cx="2455118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703BB-5A14-D301-F7BB-05A7B0D0FCED}"/>
              </a:ext>
            </a:extLst>
          </p:cNvPr>
          <p:cNvCxnSpPr>
            <a:cxnSpLocks/>
          </p:cNvCxnSpPr>
          <p:nvPr/>
        </p:nvCxnSpPr>
        <p:spPr>
          <a:xfrm flipH="1">
            <a:off x="5371394" y="3339883"/>
            <a:ext cx="2543175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E9BC06-4F0E-D178-A20E-5FA748469D34}"/>
              </a:ext>
            </a:extLst>
          </p:cNvPr>
          <p:cNvCxnSpPr>
            <a:cxnSpLocks/>
          </p:cNvCxnSpPr>
          <p:nvPr/>
        </p:nvCxnSpPr>
        <p:spPr>
          <a:xfrm>
            <a:off x="2692768" y="3339883"/>
            <a:ext cx="2556672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11D6197-9666-E10A-E55E-59D4B9482DF1}"/>
              </a:ext>
            </a:extLst>
          </p:cNvPr>
          <p:cNvSpPr/>
          <p:nvPr/>
        </p:nvSpPr>
        <p:spPr>
          <a:xfrm>
            <a:off x="2262014" y="3010402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B53B4C-210E-5E94-A41B-3B5CAD9A4572}"/>
              </a:ext>
            </a:extLst>
          </p:cNvPr>
          <p:cNvSpPr/>
          <p:nvPr/>
        </p:nvSpPr>
        <p:spPr>
          <a:xfrm>
            <a:off x="5015199" y="3700461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A20D80-4A4E-CDC9-FA5B-217673A3C422}"/>
              </a:ext>
            </a:extLst>
          </p:cNvPr>
          <p:cNvSpPr/>
          <p:nvPr/>
        </p:nvSpPr>
        <p:spPr>
          <a:xfrm>
            <a:off x="7768384" y="3010402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B6EE0B-B89B-31E8-6BEA-DE8735B7908B}"/>
              </a:ext>
            </a:extLst>
          </p:cNvPr>
          <p:cNvSpPr/>
          <p:nvPr/>
        </p:nvSpPr>
        <p:spPr>
          <a:xfrm>
            <a:off x="10521570" y="3700461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Graphic 1">
            <a:extLst>
              <a:ext uri="{FF2B5EF4-FFF2-40B4-BE49-F238E27FC236}">
                <a16:creationId xmlns:a16="http://schemas.microsoft.com/office/drawing/2014/main" id="{8C87D991-569A-2850-9CE3-9C404B723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3538" y="3852429"/>
            <a:ext cx="273002" cy="273002"/>
          </a:xfrm>
          <a:prstGeom prst="rect">
            <a:avLst/>
          </a:prstGeom>
        </p:spPr>
      </p:pic>
      <p:pic>
        <p:nvPicPr>
          <p:cNvPr id="12" name="Graphic 2">
            <a:extLst>
              <a:ext uri="{FF2B5EF4-FFF2-40B4-BE49-F238E27FC236}">
                <a16:creationId xmlns:a16="http://schemas.microsoft.com/office/drawing/2014/main" id="{55609255-60EE-18AC-61B1-FB39F8F85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502" y="3823764"/>
            <a:ext cx="330332" cy="330332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FD34B4AB-2A21-FA68-FA69-99523019EC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702" y="3148720"/>
            <a:ext cx="300302" cy="300302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2071D98-B45A-EF11-0A03-70AF4E82A3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0332" y="3148720"/>
            <a:ext cx="300302" cy="3003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43759" y="3809600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1945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4494" y="4125431"/>
            <a:ext cx="32322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Koniec druhej svetovej vojny.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Začiatok rozdelenia sveta na východný (socialistický) a západný (kapitalistický) blok.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Založenie východného bloku pod dominanciou ZSSR.</a:t>
            </a:r>
            <a:endParaRPr lang="en-US" sz="1200" dirty="0">
              <a:solidFill>
                <a:srgbClr val="21212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7364" y="2140064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1949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8099" y="2455895"/>
            <a:ext cx="3232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Vznik Nemeckej demokratickej republiky (Východného Nemecka).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Založenie Čínskej ľudovej republiky </a:t>
            </a:r>
            <a:br>
              <a:rPr lang="sk-SK" sz="1200" dirty="0">
                <a:solidFill>
                  <a:srgbClr val="212121"/>
                </a:solidFill>
              </a:rPr>
            </a:br>
            <a:r>
              <a:rPr lang="sk-SK" sz="1200" dirty="0">
                <a:solidFill>
                  <a:srgbClr val="212121"/>
                </a:solidFill>
              </a:rPr>
              <a:t>(víťazstvo Mao Ce-tunga v občianskej vojne).</a:t>
            </a:r>
            <a:endParaRPr lang="en-US" sz="1200" dirty="0">
              <a:solidFill>
                <a:srgbClr val="21212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4215" y="3852193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1961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4950" y="4168024"/>
            <a:ext cx="3232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Vybudovanie Berlínskeho múru, symbolu rozdelenia Európy a studenej vojny.</a:t>
            </a:r>
            <a:endParaRPr lang="en-US" sz="1200" dirty="0">
              <a:solidFill>
                <a:srgbClr val="2121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57499" y="2271229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1968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98235" y="2587060"/>
            <a:ext cx="3026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Pražská jar: Pokus Československa o „socializmus s ľudskou tvárou“.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Invázia vojsk Varšavskej zmluvy na potlačenie reforiem.</a:t>
            </a:r>
            <a:endParaRPr lang="en-US" sz="1200" dirty="0">
              <a:solidFill>
                <a:srgbClr val="21212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8632" y="550889"/>
            <a:ext cx="8580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800" b="1" dirty="0">
                <a:solidFill>
                  <a:srgbClr val="C2052E"/>
                </a:solidFill>
                <a:latin typeface="3ds" panose="02000503020000020004" pitchFamily="2" charset="0"/>
              </a:rPr>
              <a:t>ZÁVER </a:t>
            </a:r>
            <a:r>
              <a:rPr lang="sk-SK" b="1" dirty="0">
                <a:solidFill>
                  <a:schemeClr val="tx1">
                    <a:lumMod val="85000"/>
                    <a:lumOff val="15000"/>
                  </a:schemeClr>
                </a:solidFill>
                <a:latin typeface="3ds" panose="02000503020000020004" pitchFamily="2" charset="0"/>
              </a:rPr>
              <a:t>HLAVNÉ MYŠLIENKY:</a:t>
            </a:r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3ds" panose="02000503020000020004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48688" y="47966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n-US" sz="1400" dirty="0"/>
          </a:p>
          <a:p>
            <a:pPr algn="just"/>
            <a:r>
              <a:rPr lang="en-US" sz="1400" dirty="0" err="1"/>
              <a:t>Pád</a:t>
            </a:r>
            <a:r>
              <a:rPr lang="en-US" sz="1400" dirty="0"/>
              <a:t> </a:t>
            </a:r>
            <a:r>
              <a:rPr lang="en-US" sz="1400" dirty="0" err="1"/>
              <a:t>socializmu</a:t>
            </a:r>
            <a:r>
              <a:rPr lang="en-US" sz="1400" dirty="0"/>
              <a:t> </a:t>
            </a:r>
            <a:r>
              <a:rPr lang="en-US" sz="1400" dirty="0" err="1"/>
              <a:t>bol</a:t>
            </a:r>
            <a:r>
              <a:rPr lang="en-US" sz="1400" dirty="0"/>
              <a:t> </a:t>
            </a:r>
            <a:r>
              <a:rPr lang="en-US" sz="1400" dirty="0" err="1"/>
              <a:t>dôsledkom</a:t>
            </a:r>
            <a:r>
              <a:rPr lang="en-US" sz="1400" dirty="0"/>
              <a:t> </a:t>
            </a:r>
            <a:r>
              <a:rPr lang="en-US" sz="1400" dirty="0" err="1"/>
              <a:t>vnútorných</a:t>
            </a:r>
            <a:r>
              <a:rPr lang="en-US" sz="1400" dirty="0"/>
              <a:t> </a:t>
            </a:r>
            <a:r>
              <a:rPr lang="en-US" sz="1400" dirty="0" err="1"/>
              <a:t>zlyhaní</a:t>
            </a:r>
            <a:r>
              <a:rPr lang="en-US" sz="1400" dirty="0"/>
              <a:t> </a:t>
            </a:r>
            <a:r>
              <a:rPr lang="en-US" sz="1400" dirty="0" err="1"/>
              <a:t>aj</a:t>
            </a:r>
            <a:r>
              <a:rPr lang="en-US" sz="1400" dirty="0"/>
              <a:t> </a:t>
            </a:r>
            <a:r>
              <a:rPr lang="en-US" sz="1400" dirty="0" err="1"/>
              <a:t>vonkajších</a:t>
            </a:r>
            <a:r>
              <a:rPr lang="en-US" sz="1400" dirty="0"/>
              <a:t> </a:t>
            </a:r>
            <a:r>
              <a:rPr lang="en-US" sz="1400" dirty="0" err="1"/>
              <a:t>tlakov</a:t>
            </a:r>
            <a:r>
              <a:rPr lang="en-US" sz="1400" dirty="0"/>
              <a:t>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err="1"/>
              <a:t>Zmeny</a:t>
            </a:r>
            <a:r>
              <a:rPr lang="en-US" sz="1400" dirty="0"/>
              <a:t> </a:t>
            </a:r>
            <a:r>
              <a:rPr lang="en-US" sz="1400" dirty="0" err="1"/>
              <a:t>viedli</a:t>
            </a:r>
            <a:r>
              <a:rPr lang="en-US" sz="1400" dirty="0"/>
              <a:t> k </a:t>
            </a:r>
            <a:r>
              <a:rPr lang="en-US" sz="1400" dirty="0" err="1"/>
              <a:t>vzniku</a:t>
            </a:r>
            <a:r>
              <a:rPr lang="en-US" sz="1400" dirty="0"/>
              <a:t> </a:t>
            </a:r>
            <a:r>
              <a:rPr lang="en-US" sz="1400" dirty="0" err="1"/>
              <a:t>nových</a:t>
            </a:r>
            <a:r>
              <a:rPr lang="en-US" sz="1400" dirty="0"/>
              <a:t> </a:t>
            </a:r>
            <a:r>
              <a:rPr lang="en-US" sz="1400" dirty="0" err="1"/>
              <a:t>politických</a:t>
            </a:r>
            <a:r>
              <a:rPr lang="en-US" sz="1400" dirty="0"/>
              <a:t> a </a:t>
            </a:r>
            <a:r>
              <a:rPr lang="en-US" sz="1400" dirty="0" err="1"/>
              <a:t>ekonomických</a:t>
            </a:r>
            <a:r>
              <a:rPr lang="en-US" sz="1400" dirty="0"/>
              <a:t> </a:t>
            </a:r>
            <a:r>
              <a:rPr lang="en-US" sz="1400" dirty="0" err="1"/>
              <a:t>modelov</a:t>
            </a:r>
            <a:r>
              <a:rPr lang="en-US" sz="1400" dirty="0"/>
              <a:t>.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534010" y="795528"/>
            <a:ext cx="0" cy="5617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 flipV="1">
            <a:off x="586339" y="738276"/>
            <a:ext cx="205193" cy="1403171"/>
            <a:chOff x="135379" y="345233"/>
            <a:chExt cx="298410" cy="2040613"/>
          </a:xfrm>
          <a:noFill/>
        </p:grpSpPr>
        <p:sp>
          <p:nvSpPr>
            <p:cNvPr id="31" name="Oval 30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868632" y="738276"/>
            <a:ext cx="0" cy="5421492"/>
          </a:xfrm>
          <a:prstGeom prst="line">
            <a:avLst/>
          </a:prstGeom>
          <a:ln w="38100">
            <a:solidFill>
              <a:srgbClr val="C34B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5400000">
            <a:off x="893972" y="5518363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38" name="Oval 3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 rot="5400000">
            <a:off x="1247546" y="5985792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168" name="Oval 16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09748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334" y="360868"/>
            <a:ext cx="11653838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73703BB-5A14-D301-F7BB-05A7B0D0FCED}"/>
              </a:ext>
            </a:extLst>
          </p:cNvPr>
          <p:cNvCxnSpPr>
            <a:cxnSpLocks/>
          </p:cNvCxnSpPr>
          <p:nvPr/>
        </p:nvCxnSpPr>
        <p:spPr>
          <a:xfrm flipH="1">
            <a:off x="-1283933" y="3318608"/>
            <a:ext cx="2543175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908D84-F7AF-9D7A-929C-40CA7C1CCBEF}"/>
              </a:ext>
            </a:extLst>
          </p:cNvPr>
          <p:cNvCxnSpPr>
            <a:cxnSpLocks/>
          </p:cNvCxnSpPr>
          <p:nvPr/>
        </p:nvCxnSpPr>
        <p:spPr>
          <a:xfrm>
            <a:off x="7074737" y="3313351"/>
            <a:ext cx="2455118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703BB-5A14-D301-F7BB-05A7B0D0FCED}"/>
              </a:ext>
            </a:extLst>
          </p:cNvPr>
          <p:cNvCxnSpPr>
            <a:cxnSpLocks/>
          </p:cNvCxnSpPr>
          <p:nvPr/>
        </p:nvCxnSpPr>
        <p:spPr>
          <a:xfrm flipH="1">
            <a:off x="4246992" y="3313351"/>
            <a:ext cx="2543175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E9BC06-4F0E-D178-A20E-5FA748469D34}"/>
              </a:ext>
            </a:extLst>
          </p:cNvPr>
          <p:cNvCxnSpPr>
            <a:cxnSpLocks/>
          </p:cNvCxnSpPr>
          <p:nvPr/>
        </p:nvCxnSpPr>
        <p:spPr>
          <a:xfrm>
            <a:off x="1568366" y="3313351"/>
            <a:ext cx="2556672" cy="676275"/>
          </a:xfrm>
          <a:prstGeom prst="line">
            <a:avLst/>
          </a:prstGeom>
          <a:ln w="19050" cap="rnd">
            <a:solidFill>
              <a:srgbClr val="1919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11D6197-9666-E10A-E55E-59D4B9482DF1}"/>
              </a:ext>
            </a:extLst>
          </p:cNvPr>
          <p:cNvSpPr/>
          <p:nvPr/>
        </p:nvSpPr>
        <p:spPr>
          <a:xfrm>
            <a:off x="1137612" y="2983870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B53B4C-210E-5E94-A41B-3B5CAD9A4572}"/>
              </a:ext>
            </a:extLst>
          </p:cNvPr>
          <p:cNvSpPr/>
          <p:nvPr/>
        </p:nvSpPr>
        <p:spPr>
          <a:xfrm>
            <a:off x="3890797" y="3673929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A20D80-4A4E-CDC9-FA5B-217673A3C422}"/>
              </a:ext>
            </a:extLst>
          </p:cNvPr>
          <p:cNvSpPr/>
          <p:nvPr/>
        </p:nvSpPr>
        <p:spPr>
          <a:xfrm>
            <a:off x="6643982" y="2983870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B6EE0B-B89B-31E8-6BEA-DE8735B7908B}"/>
              </a:ext>
            </a:extLst>
          </p:cNvPr>
          <p:cNvSpPr/>
          <p:nvPr/>
        </p:nvSpPr>
        <p:spPr>
          <a:xfrm>
            <a:off x="9397168" y="3673929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Graphic 1">
            <a:extLst>
              <a:ext uri="{FF2B5EF4-FFF2-40B4-BE49-F238E27FC236}">
                <a16:creationId xmlns:a16="http://schemas.microsoft.com/office/drawing/2014/main" id="{8C87D991-569A-2850-9CE3-9C404B723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9136" y="3825897"/>
            <a:ext cx="273002" cy="273002"/>
          </a:xfrm>
          <a:prstGeom prst="rect">
            <a:avLst/>
          </a:prstGeom>
        </p:spPr>
      </p:pic>
      <p:pic>
        <p:nvPicPr>
          <p:cNvPr id="12" name="Graphic 2">
            <a:extLst>
              <a:ext uri="{FF2B5EF4-FFF2-40B4-BE49-F238E27FC236}">
                <a16:creationId xmlns:a16="http://schemas.microsoft.com/office/drawing/2014/main" id="{55609255-60EE-18AC-61B1-FB39F8F85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4100" y="3797232"/>
            <a:ext cx="330332" cy="330332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FD34B4AB-2A21-FA68-FA69-99523019EC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2300" y="3122188"/>
            <a:ext cx="300302" cy="300302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2071D98-B45A-EF11-0A03-70AF4E82A3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5930" y="3122188"/>
            <a:ext cx="300302" cy="3003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6611" y="3605712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1980 - 1981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17084" y="3931761"/>
            <a:ext cx="3232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Vznik hnutia Solidarita v Poľsku: Odborové hnutie, ktoré sa stalo základom opozície voči režimu.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Vyhlásenie výnimočného stavu v Poľsku (1981).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13232" y="2292770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1985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53968" y="2608601"/>
            <a:ext cx="3026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Nástup Michaila Gorbačova v ZSSR: Začiatok reforiem Glasnosť (otvorenosť) a Perestrojka (hospodárska reštrukturalizácia).</a:t>
            </a:r>
            <a:endParaRPr lang="en-US" sz="1200" dirty="0">
              <a:solidFill>
                <a:srgbClr val="2121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97349" y="3625470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1989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8921" y="3999978"/>
            <a:ext cx="32322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u="sng" dirty="0">
                <a:solidFill>
                  <a:srgbClr val="212121"/>
                </a:solidFill>
              </a:rPr>
              <a:t>Revolúcie vo východnej Európe:</a:t>
            </a:r>
            <a:br>
              <a:rPr lang="sk-SK" sz="1200" dirty="0">
                <a:solidFill>
                  <a:srgbClr val="212121"/>
                </a:solidFill>
              </a:rPr>
            </a:br>
            <a:r>
              <a:rPr lang="sk-SK" sz="1200" dirty="0">
                <a:solidFill>
                  <a:srgbClr val="212121"/>
                </a:solidFill>
              </a:rPr>
              <a:t> Pád komunistických režimov v Poľsku, Maďarsku, Československu, Nemecku, Rumunsku a Bulharsku.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Pád Berlínskeho múru (9. november).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13471" y="2514050"/>
            <a:ext cx="170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C2052E"/>
                </a:solidFill>
                <a:latin typeface="3ds" panose="02000503020000020004" pitchFamily="2" charset="0"/>
              </a:rPr>
              <a:t>1991</a:t>
            </a:r>
            <a:endParaRPr lang="en-US" sz="800" b="1" dirty="0">
              <a:solidFill>
                <a:srgbClr val="C2052E"/>
              </a:solidFill>
              <a:latin typeface="3ds" panose="0200050302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54207" y="2829881"/>
            <a:ext cx="3026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rgbClr val="212121"/>
                </a:solidFill>
              </a:rPr>
              <a:t>Rozpad Sovietskeho zväzu na 15 nezávislých štátov.</a:t>
            </a:r>
          </a:p>
          <a:p>
            <a:pPr algn="ctr"/>
            <a:r>
              <a:rPr lang="sk-SK" sz="1200" dirty="0">
                <a:solidFill>
                  <a:srgbClr val="212121"/>
                </a:solidFill>
              </a:rPr>
              <a:t>Koniec studenej vojny a definitívny zánik východného bloku.</a:t>
            </a:r>
            <a:endParaRPr lang="en-US" sz="1200" dirty="0">
              <a:solidFill>
                <a:srgbClr val="21212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1387549" y="678805"/>
            <a:ext cx="0" cy="5421492"/>
          </a:xfrm>
          <a:prstGeom prst="line">
            <a:avLst/>
          </a:prstGeom>
          <a:ln w="38100">
            <a:solidFill>
              <a:srgbClr val="C34B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5400000">
            <a:off x="55772" y="5553437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33" name="Oval 3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409346" y="6020866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98" name="Oval 9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3AB6EE0B-B89B-31E8-6BEA-DE8735B7908B}"/>
              </a:ext>
            </a:extLst>
          </p:cNvPr>
          <p:cNvSpPr/>
          <p:nvPr/>
        </p:nvSpPr>
        <p:spPr>
          <a:xfrm>
            <a:off x="-1565655" y="3700461"/>
            <a:ext cx="576939" cy="576939"/>
          </a:xfrm>
          <a:prstGeom prst="ellipse">
            <a:avLst/>
          </a:prstGeom>
          <a:solidFill>
            <a:srgbClr val="FDB463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4" name="Graphic 1">
            <a:extLst>
              <a:ext uri="{FF2B5EF4-FFF2-40B4-BE49-F238E27FC236}">
                <a16:creationId xmlns:a16="http://schemas.microsoft.com/office/drawing/2014/main" id="{8C87D991-569A-2850-9CE3-9C404B723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13687" y="3852429"/>
            <a:ext cx="273002" cy="2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819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4">
            <a:extLst>
              <a:ext uri="{FF2B5EF4-FFF2-40B4-BE49-F238E27FC236}">
                <a16:creationId xmlns:a16="http://schemas.microsoft.com/office/drawing/2014/main" id="{AE2A940E-FAE9-0CA2-3D89-DA9661BC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/>
          <a:stretch>
            <a:fillRect/>
          </a:stretch>
        </p:blipFill>
        <p:spPr>
          <a:xfrm>
            <a:off x="827414" y="435308"/>
            <a:ext cx="10590414" cy="6001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recto 5">
            <a:extLst>
              <a:ext uri="{FF2B5EF4-FFF2-40B4-BE49-F238E27FC236}">
                <a16:creationId xmlns:a16="http://schemas.microsoft.com/office/drawing/2014/main" id="{4FB6FF9C-5D02-463F-F798-168CF400CBFC}"/>
              </a:ext>
            </a:extLst>
          </p:cNvPr>
          <p:cNvCxnSpPr/>
          <p:nvPr/>
        </p:nvCxnSpPr>
        <p:spPr>
          <a:xfrm>
            <a:off x="4391403" y="5465438"/>
            <a:ext cx="166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6">
            <a:extLst>
              <a:ext uri="{FF2B5EF4-FFF2-40B4-BE49-F238E27FC236}">
                <a16:creationId xmlns:a16="http://schemas.microsoft.com/office/drawing/2014/main" id="{101AAB2C-D268-5BD8-3921-22C9AC9C9416}"/>
              </a:ext>
            </a:extLst>
          </p:cNvPr>
          <p:cNvCxnSpPr/>
          <p:nvPr/>
        </p:nvCxnSpPr>
        <p:spPr>
          <a:xfrm>
            <a:off x="1612793" y="5472100"/>
            <a:ext cx="18215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rma libre: forma 8">
            <a:extLst>
              <a:ext uri="{FF2B5EF4-FFF2-40B4-BE49-F238E27FC236}">
                <a16:creationId xmlns:a16="http://schemas.microsoft.com/office/drawing/2014/main" id="{3B25DBCE-B1E2-6F5B-273A-18534096EF74}"/>
              </a:ext>
            </a:extLst>
          </p:cNvPr>
          <p:cNvSpPr/>
          <p:nvPr/>
        </p:nvSpPr>
        <p:spPr>
          <a:xfrm>
            <a:off x="3544520" y="5098210"/>
            <a:ext cx="703395" cy="703395"/>
          </a:xfrm>
          <a:custGeom>
            <a:avLst/>
            <a:gdLst>
              <a:gd name="connsiteX0" fmla="*/ 849367 w 849367"/>
              <a:gd name="connsiteY0" fmla="*/ 424684 h 849367"/>
              <a:gd name="connsiteX1" fmla="*/ 424684 w 849367"/>
              <a:gd name="connsiteY1" fmla="*/ 849367 h 849367"/>
              <a:gd name="connsiteX2" fmla="*/ 0 w 849367"/>
              <a:gd name="connsiteY2" fmla="*/ 424684 h 849367"/>
              <a:gd name="connsiteX3" fmla="*/ 424684 w 849367"/>
              <a:gd name="connsiteY3" fmla="*/ 0 h 849367"/>
              <a:gd name="connsiteX4" fmla="*/ 849367 w 849367"/>
              <a:gd name="connsiteY4" fmla="*/ 424684 h 84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67" h="849367">
                <a:moveTo>
                  <a:pt x="849367" y="424684"/>
                </a:moveTo>
                <a:cubicBezTo>
                  <a:pt x="849367" y="659230"/>
                  <a:pt x="659230" y="849367"/>
                  <a:pt x="424684" y="849367"/>
                </a:cubicBezTo>
                <a:cubicBezTo>
                  <a:pt x="190137" y="849367"/>
                  <a:pt x="0" y="659230"/>
                  <a:pt x="0" y="424684"/>
                </a:cubicBezTo>
                <a:cubicBezTo>
                  <a:pt x="0" y="190137"/>
                  <a:pt x="190137" y="0"/>
                  <a:pt x="424684" y="0"/>
                </a:cubicBezTo>
                <a:cubicBezTo>
                  <a:pt x="659230" y="0"/>
                  <a:pt x="849367" y="190137"/>
                  <a:pt x="849367" y="424684"/>
                </a:cubicBezTo>
                <a:close/>
              </a:path>
            </a:pathLst>
          </a:custGeom>
          <a:solidFill>
            <a:schemeClr val="bg1"/>
          </a:solidFill>
          <a:ln w="228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400" dirty="0"/>
          </a:p>
        </p:txBody>
      </p: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14EAFD79-9B30-F2CC-5EBE-F64470F495B9}"/>
              </a:ext>
            </a:extLst>
          </p:cNvPr>
          <p:cNvSpPr txBox="1"/>
          <p:nvPr/>
        </p:nvSpPr>
        <p:spPr>
          <a:xfrm>
            <a:off x="657458" y="745842"/>
            <a:ext cx="3061789" cy="860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k-SK" sz="4800" b="1" kern="0" dirty="0">
                <a:solidFill>
                  <a:schemeClr val="bg1"/>
                </a:solidFill>
                <a:latin typeface="3ds" panose="02000503020000020004" pitchFamily="2" charset="0"/>
                <a:ea typeface="Poppins"/>
                <a:cs typeface="Poppins"/>
              </a:rPr>
              <a:t>Zdroje</a:t>
            </a:r>
            <a:endParaRPr lang="es-PE" sz="4800" b="1" kern="0" dirty="0">
              <a:solidFill>
                <a:schemeClr val="bg1"/>
              </a:solidFill>
              <a:latin typeface="3ds" panose="02000503020000020004" pitchFamily="2" charset="0"/>
              <a:ea typeface="Poppins"/>
              <a:cs typeface="Poppin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24" y="5167815"/>
            <a:ext cx="564187" cy="564187"/>
          </a:xfrm>
          <a:prstGeom prst="rect">
            <a:avLst/>
          </a:prstGeom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93162EFF-FD9D-CA32-5837-1B739558C5B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121382" y="1091875"/>
            <a:ext cx="3275182" cy="4485865"/>
            <a:chOff x="-1357" y="1499"/>
            <a:chExt cx="1239" cy="169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CF5F3CF-294E-B3C8-07F6-6CF74DAD24CA}"/>
                </a:ext>
              </a:extLst>
            </p:cNvPr>
            <p:cNvSpPr/>
            <p:nvPr/>
          </p:nvSpPr>
          <p:spPr bwMode="auto">
            <a:xfrm>
              <a:off x="-1357" y="1713"/>
              <a:ext cx="1140" cy="1483"/>
            </a:xfrm>
            <a:custGeom>
              <a:avLst/>
              <a:gdLst>
                <a:gd name="T0" fmla="*/ 269 w 962"/>
                <a:gd name="T1" fmla="*/ 1253 h 1253"/>
                <a:gd name="T2" fmla="*/ 315 w 962"/>
                <a:gd name="T3" fmla="*/ 890 h 1253"/>
                <a:gd name="T4" fmla="*/ 322 w 962"/>
                <a:gd name="T5" fmla="*/ 837 h 1253"/>
                <a:gd name="T6" fmla="*/ 317 w 962"/>
                <a:gd name="T7" fmla="*/ 815 h 1253"/>
                <a:gd name="T8" fmla="*/ 7 w 962"/>
                <a:gd name="T9" fmla="*/ 369 h 1253"/>
                <a:gd name="T10" fmla="*/ 0 w 962"/>
                <a:gd name="T11" fmla="*/ 359 h 1253"/>
                <a:gd name="T12" fmla="*/ 243 w 962"/>
                <a:gd name="T13" fmla="*/ 0 h 1253"/>
                <a:gd name="T14" fmla="*/ 321 w 962"/>
                <a:gd name="T15" fmla="*/ 35 h 1253"/>
                <a:gd name="T16" fmla="*/ 571 w 962"/>
                <a:gd name="T17" fmla="*/ 148 h 1253"/>
                <a:gd name="T18" fmla="*/ 579 w 962"/>
                <a:gd name="T19" fmla="*/ 163 h 1253"/>
                <a:gd name="T20" fmla="*/ 564 w 962"/>
                <a:gd name="T21" fmla="*/ 243 h 1253"/>
                <a:gd name="T22" fmla="*/ 555 w 962"/>
                <a:gd name="T23" fmla="*/ 252 h 1253"/>
                <a:gd name="T24" fmla="*/ 407 w 962"/>
                <a:gd name="T25" fmla="*/ 288 h 1253"/>
                <a:gd name="T26" fmla="*/ 393 w 962"/>
                <a:gd name="T27" fmla="*/ 284 h 1253"/>
                <a:gd name="T28" fmla="*/ 314 w 962"/>
                <a:gd name="T29" fmla="*/ 211 h 1253"/>
                <a:gd name="T30" fmla="*/ 305 w 962"/>
                <a:gd name="T31" fmla="*/ 203 h 1253"/>
                <a:gd name="T32" fmla="*/ 314 w 962"/>
                <a:gd name="T33" fmla="*/ 247 h 1253"/>
                <a:gd name="T34" fmla="*/ 310 w 962"/>
                <a:gd name="T35" fmla="*/ 267 h 1253"/>
                <a:gd name="T36" fmla="*/ 306 w 962"/>
                <a:gd name="T37" fmla="*/ 273 h 1253"/>
                <a:gd name="T38" fmla="*/ 249 w 962"/>
                <a:gd name="T39" fmla="*/ 324 h 1253"/>
                <a:gd name="T40" fmla="*/ 244 w 962"/>
                <a:gd name="T41" fmla="*/ 327 h 1253"/>
                <a:gd name="T42" fmla="*/ 287 w 962"/>
                <a:gd name="T43" fmla="*/ 345 h 1253"/>
                <a:gd name="T44" fmla="*/ 392 w 962"/>
                <a:gd name="T45" fmla="*/ 386 h 1253"/>
                <a:gd name="T46" fmla="*/ 402 w 962"/>
                <a:gd name="T47" fmla="*/ 394 h 1253"/>
                <a:gd name="T48" fmla="*/ 622 w 962"/>
                <a:gd name="T49" fmla="*/ 730 h 1253"/>
                <a:gd name="T50" fmla="*/ 624 w 962"/>
                <a:gd name="T51" fmla="*/ 734 h 1253"/>
                <a:gd name="T52" fmla="*/ 526 w 962"/>
                <a:gd name="T53" fmla="*/ 797 h 1253"/>
                <a:gd name="T54" fmla="*/ 526 w 962"/>
                <a:gd name="T55" fmla="*/ 800 h 1253"/>
                <a:gd name="T56" fmla="*/ 599 w 962"/>
                <a:gd name="T57" fmla="*/ 807 h 1253"/>
                <a:gd name="T58" fmla="*/ 645 w 962"/>
                <a:gd name="T59" fmla="*/ 1130 h 1253"/>
                <a:gd name="T60" fmla="*/ 646 w 962"/>
                <a:gd name="T61" fmla="*/ 1130 h 1253"/>
                <a:gd name="T62" fmla="*/ 646 w 962"/>
                <a:gd name="T63" fmla="*/ 1112 h 1253"/>
                <a:gd name="T64" fmla="*/ 643 w 962"/>
                <a:gd name="T65" fmla="*/ 853 h 1253"/>
                <a:gd name="T66" fmla="*/ 652 w 962"/>
                <a:gd name="T67" fmla="*/ 838 h 1253"/>
                <a:gd name="T68" fmla="*/ 701 w 962"/>
                <a:gd name="T69" fmla="*/ 814 h 1253"/>
                <a:gd name="T70" fmla="*/ 671 w 962"/>
                <a:gd name="T71" fmla="*/ 780 h 1253"/>
                <a:gd name="T72" fmla="*/ 662 w 962"/>
                <a:gd name="T73" fmla="*/ 765 h 1253"/>
                <a:gd name="T74" fmla="*/ 595 w 962"/>
                <a:gd name="T75" fmla="*/ 590 h 1253"/>
                <a:gd name="T76" fmla="*/ 586 w 962"/>
                <a:gd name="T77" fmla="*/ 574 h 1253"/>
                <a:gd name="T78" fmla="*/ 465 w 962"/>
                <a:gd name="T79" fmla="*/ 426 h 1253"/>
                <a:gd name="T80" fmla="*/ 459 w 962"/>
                <a:gd name="T81" fmla="*/ 418 h 1253"/>
                <a:gd name="T82" fmla="*/ 515 w 962"/>
                <a:gd name="T83" fmla="*/ 430 h 1253"/>
                <a:gd name="T84" fmla="*/ 671 w 962"/>
                <a:gd name="T85" fmla="*/ 464 h 1253"/>
                <a:gd name="T86" fmla="*/ 685 w 962"/>
                <a:gd name="T87" fmla="*/ 472 h 1253"/>
                <a:gd name="T88" fmla="*/ 791 w 962"/>
                <a:gd name="T89" fmla="*/ 574 h 1253"/>
                <a:gd name="T90" fmla="*/ 799 w 962"/>
                <a:gd name="T91" fmla="*/ 582 h 1253"/>
                <a:gd name="T92" fmla="*/ 962 w 962"/>
                <a:gd name="T93" fmla="*/ 437 h 1253"/>
                <a:gd name="T94" fmla="*/ 952 w 962"/>
                <a:gd name="T95" fmla="*/ 488 h 1253"/>
                <a:gd name="T96" fmla="*/ 902 w 962"/>
                <a:gd name="T97" fmla="*/ 729 h 1253"/>
                <a:gd name="T98" fmla="*/ 894 w 962"/>
                <a:gd name="T99" fmla="*/ 744 h 1253"/>
                <a:gd name="T100" fmla="*/ 808 w 962"/>
                <a:gd name="T101" fmla="*/ 850 h 1253"/>
                <a:gd name="T102" fmla="*/ 802 w 962"/>
                <a:gd name="T103" fmla="*/ 865 h 1253"/>
                <a:gd name="T104" fmla="*/ 790 w 962"/>
                <a:gd name="T105" fmla="*/ 1185 h 1253"/>
                <a:gd name="T106" fmla="*/ 787 w 962"/>
                <a:gd name="T107" fmla="*/ 1253 h 1253"/>
                <a:gd name="T108" fmla="*/ 269 w 962"/>
                <a:gd name="T10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253">
                  <a:moveTo>
                    <a:pt x="269" y="1253"/>
                  </a:moveTo>
                  <a:cubicBezTo>
                    <a:pt x="284" y="1132"/>
                    <a:pt x="300" y="1011"/>
                    <a:pt x="315" y="890"/>
                  </a:cubicBezTo>
                  <a:cubicBezTo>
                    <a:pt x="317" y="872"/>
                    <a:pt x="320" y="854"/>
                    <a:pt x="322" y="837"/>
                  </a:cubicBezTo>
                  <a:cubicBezTo>
                    <a:pt x="323" y="829"/>
                    <a:pt x="322" y="822"/>
                    <a:pt x="317" y="815"/>
                  </a:cubicBezTo>
                  <a:cubicBezTo>
                    <a:pt x="214" y="667"/>
                    <a:pt x="110" y="518"/>
                    <a:pt x="7" y="369"/>
                  </a:cubicBezTo>
                  <a:cubicBezTo>
                    <a:pt x="5" y="366"/>
                    <a:pt x="3" y="363"/>
                    <a:pt x="0" y="359"/>
                  </a:cubicBezTo>
                  <a:cubicBezTo>
                    <a:pt x="81" y="240"/>
                    <a:pt x="162" y="120"/>
                    <a:pt x="243" y="0"/>
                  </a:cubicBezTo>
                  <a:cubicBezTo>
                    <a:pt x="270" y="12"/>
                    <a:pt x="295" y="24"/>
                    <a:pt x="321" y="35"/>
                  </a:cubicBezTo>
                  <a:cubicBezTo>
                    <a:pt x="404" y="73"/>
                    <a:pt x="487" y="111"/>
                    <a:pt x="571" y="148"/>
                  </a:cubicBezTo>
                  <a:cubicBezTo>
                    <a:pt x="578" y="151"/>
                    <a:pt x="581" y="155"/>
                    <a:pt x="579" y="163"/>
                  </a:cubicBezTo>
                  <a:cubicBezTo>
                    <a:pt x="574" y="190"/>
                    <a:pt x="569" y="216"/>
                    <a:pt x="564" y="243"/>
                  </a:cubicBezTo>
                  <a:cubicBezTo>
                    <a:pt x="563" y="249"/>
                    <a:pt x="560" y="251"/>
                    <a:pt x="555" y="252"/>
                  </a:cubicBezTo>
                  <a:cubicBezTo>
                    <a:pt x="506" y="264"/>
                    <a:pt x="456" y="276"/>
                    <a:pt x="407" y="288"/>
                  </a:cubicBezTo>
                  <a:cubicBezTo>
                    <a:pt x="401" y="290"/>
                    <a:pt x="397" y="288"/>
                    <a:pt x="393" y="284"/>
                  </a:cubicBezTo>
                  <a:cubicBezTo>
                    <a:pt x="367" y="260"/>
                    <a:pt x="341" y="236"/>
                    <a:pt x="314" y="211"/>
                  </a:cubicBezTo>
                  <a:cubicBezTo>
                    <a:pt x="312" y="209"/>
                    <a:pt x="309" y="207"/>
                    <a:pt x="305" y="203"/>
                  </a:cubicBezTo>
                  <a:cubicBezTo>
                    <a:pt x="308" y="220"/>
                    <a:pt x="310" y="234"/>
                    <a:pt x="314" y="247"/>
                  </a:cubicBezTo>
                  <a:cubicBezTo>
                    <a:pt x="315" y="255"/>
                    <a:pt x="315" y="261"/>
                    <a:pt x="310" y="267"/>
                  </a:cubicBezTo>
                  <a:cubicBezTo>
                    <a:pt x="308" y="269"/>
                    <a:pt x="307" y="271"/>
                    <a:pt x="306" y="273"/>
                  </a:cubicBezTo>
                  <a:cubicBezTo>
                    <a:pt x="294" y="297"/>
                    <a:pt x="277" y="316"/>
                    <a:pt x="249" y="324"/>
                  </a:cubicBezTo>
                  <a:cubicBezTo>
                    <a:pt x="248" y="324"/>
                    <a:pt x="247" y="325"/>
                    <a:pt x="244" y="327"/>
                  </a:cubicBezTo>
                  <a:cubicBezTo>
                    <a:pt x="259" y="333"/>
                    <a:pt x="273" y="339"/>
                    <a:pt x="287" y="345"/>
                  </a:cubicBezTo>
                  <a:cubicBezTo>
                    <a:pt x="322" y="358"/>
                    <a:pt x="357" y="372"/>
                    <a:pt x="392" y="386"/>
                  </a:cubicBezTo>
                  <a:cubicBezTo>
                    <a:pt x="396" y="388"/>
                    <a:pt x="400" y="391"/>
                    <a:pt x="402" y="394"/>
                  </a:cubicBezTo>
                  <a:cubicBezTo>
                    <a:pt x="476" y="506"/>
                    <a:pt x="549" y="618"/>
                    <a:pt x="622" y="730"/>
                  </a:cubicBezTo>
                  <a:cubicBezTo>
                    <a:pt x="622" y="731"/>
                    <a:pt x="623" y="732"/>
                    <a:pt x="624" y="734"/>
                  </a:cubicBezTo>
                  <a:cubicBezTo>
                    <a:pt x="591" y="755"/>
                    <a:pt x="558" y="776"/>
                    <a:pt x="526" y="797"/>
                  </a:cubicBezTo>
                  <a:cubicBezTo>
                    <a:pt x="526" y="798"/>
                    <a:pt x="526" y="799"/>
                    <a:pt x="526" y="800"/>
                  </a:cubicBezTo>
                  <a:cubicBezTo>
                    <a:pt x="550" y="802"/>
                    <a:pt x="574" y="804"/>
                    <a:pt x="599" y="807"/>
                  </a:cubicBezTo>
                  <a:cubicBezTo>
                    <a:pt x="614" y="915"/>
                    <a:pt x="629" y="1023"/>
                    <a:pt x="645" y="1130"/>
                  </a:cubicBezTo>
                  <a:cubicBezTo>
                    <a:pt x="645" y="1130"/>
                    <a:pt x="646" y="1130"/>
                    <a:pt x="646" y="1130"/>
                  </a:cubicBezTo>
                  <a:cubicBezTo>
                    <a:pt x="646" y="1124"/>
                    <a:pt x="646" y="1118"/>
                    <a:pt x="646" y="1112"/>
                  </a:cubicBezTo>
                  <a:cubicBezTo>
                    <a:pt x="645" y="1026"/>
                    <a:pt x="645" y="940"/>
                    <a:pt x="643" y="853"/>
                  </a:cubicBezTo>
                  <a:cubicBezTo>
                    <a:pt x="643" y="846"/>
                    <a:pt x="645" y="841"/>
                    <a:pt x="652" y="838"/>
                  </a:cubicBezTo>
                  <a:cubicBezTo>
                    <a:pt x="669" y="831"/>
                    <a:pt x="684" y="822"/>
                    <a:pt x="701" y="814"/>
                  </a:cubicBezTo>
                  <a:cubicBezTo>
                    <a:pt x="691" y="802"/>
                    <a:pt x="681" y="792"/>
                    <a:pt x="671" y="780"/>
                  </a:cubicBezTo>
                  <a:cubicBezTo>
                    <a:pt x="668" y="776"/>
                    <a:pt x="664" y="770"/>
                    <a:pt x="662" y="765"/>
                  </a:cubicBezTo>
                  <a:cubicBezTo>
                    <a:pt x="640" y="706"/>
                    <a:pt x="618" y="648"/>
                    <a:pt x="595" y="590"/>
                  </a:cubicBezTo>
                  <a:cubicBezTo>
                    <a:pt x="593" y="584"/>
                    <a:pt x="590" y="578"/>
                    <a:pt x="586" y="574"/>
                  </a:cubicBezTo>
                  <a:cubicBezTo>
                    <a:pt x="546" y="524"/>
                    <a:pt x="505" y="475"/>
                    <a:pt x="465" y="426"/>
                  </a:cubicBezTo>
                  <a:cubicBezTo>
                    <a:pt x="463" y="424"/>
                    <a:pt x="462" y="422"/>
                    <a:pt x="459" y="418"/>
                  </a:cubicBezTo>
                  <a:cubicBezTo>
                    <a:pt x="479" y="423"/>
                    <a:pt x="497" y="426"/>
                    <a:pt x="515" y="430"/>
                  </a:cubicBezTo>
                  <a:cubicBezTo>
                    <a:pt x="567" y="441"/>
                    <a:pt x="619" y="452"/>
                    <a:pt x="671" y="464"/>
                  </a:cubicBezTo>
                  <a:cubicBezTo>
                    <a:pt x="676" y="465"/>
                    <a:pt x="682" y="468"/>
                    <a:pt x="685" y="472"/>
                  </a:cubicBezTo>
                  <a:cubicBezTo>
                    <a:pt x="721" y="505"/>
                    <a:pt x="756" y="540"/>
                    <a:pt x="791" y="574"/>
                  </a:cubicBezTo>
                  <a:cubicBezTo>
                    <a:pt x="793" y="576"/>
                    <a:pt x="796" y="578"/>
                    <a:pt x="799" y="582"/>
                  </a:cubicBezTo>
                  <a:cubicBezTo>
                    <a:pt x="853" y="534"/>
                    <a:pt x="906" y="486"/>
                    <a:pt x="962" y="437"/>
                  </a:cubicBezTo>
                  <a:cubicBezTo>
                    <a:pt x="958" y="456"/>
                    <a:pt x="955" y="472"/>
                    <a:pt x="952" y="488"/>
                  </a:cubicBezTo>
                  <a:cubicBezTo>
                    <a:pt x="935" y="568"/>
                    <a:pt x="919" y="648"/>
                    <a:pt x="902" y="729"/>
                  </a:cubicBezTo>
                  <a:cubicBezTo>
                    <a:pt x="901" y="734"/>
                    <a:pt x="898" y="740"/>
                    <a:pt x="894" y="744"/>
                  </a:cubicBezTo>
                  <a:cubicBezTo>
                    <a:pt x="866" y="780"/>
                    <a:pt x="837" y="815"/>
                    <a:pt x="808" y="850"/>
                  </a:cubicBezTo>
                  <a:cubicBezTo>
                    <a:pt x="805" y="854"/>
                    <a:pt x="803" y="860"/>
                    <a:pt x="802" y="865"/>
                  </a:cubicBezTo>
                  <a:cubicBezTo>
                    <a:pt x="798" y="972"/>
                    <a:pt x="794" y="1078"/>
                    <a:pt x="790" y="1185"/>
                  </a:cubicBezTo>
                  <a:cubicBezTo>
                    <a:pt x="790" y="1208"/>
                    <a:pt x="788" y="1231"/>
                    <a:pt x="787" y="1253"/>
                  </a:cubicBezTo>
                  <a:cubicBezTo>
                    <a:pt x="614" y="1253"/>
                    <a:pt x="442" y="1253"/>
                    <a:pt x="269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E58670B-545B-FAC6-1E5E-D7170DDD7EBA}"/>
                </a:ext>
              </a:extLst>
            </p:cNvPr>
            <p:cNvSpPr/>
            <p:nvPr/>
          </p:nvSpPr>
          <p:spPr bwMode="auto">
            <a:xfrm>
              <a:off x="-527" y="1942"/>
              <a:ext cx="409" cy="433"/>
            </a:xfrm>
            <a:custGeom>
              <a:avLst/>
              <a:gdLst>
                <a:gd name="T0" fmla="*/ 345 w 345"/>
                <a:gd name="T1" fmla="*/ 145 h 366"/>
                <a:gd name="T2" fmla="*/ 292 w 345"/>
                <a:gd name="T3" fmla="*/ 192 h 366"/>
                <a:gd name="T4" fmla="*/ 107 w 345"/>
                <a:gd name="T5" fmla="*/ 358 h 366"/>
                <a:gd name="T6" fmla="*/ 98 w 345"/>
                <a:gd name="T7" fmla="*/ 366 h 366"/>
                <a:gd name="T8" fmla="*/ 0 w 345"/>
                <a:gd name="T9" fmla="*/ 279 h 366"/>
                <a:gd name="T10" fmla="*/ 232 w 345"/>
                <a:gd name="T11" fmla="*/ 0 h 366"/>
                <a:gd name="T12" fmla="*/ 255 w 345"/>
                <a:gd name="T13" fmla="*/ 29 h 366"/>
                <a:gd name="T14" fmla="*/ 339 w 345"/>
                <a:gd name="T15" fmla="*/ 137 h 366"/>
                <a:gd name="T16" fmla="*/ 345 w 345"/>
                <a:gd name="T17" fmla="*/ 143 h 366"/>
                <a:gd name="T18" fmla="*/ 345 w 345"/>
                <a:gd name="T19" fmla="*/ 14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5" h="366">
                  <a:moveTo>
                    <a:pt x="345" y="145"/>
                  </a:moveTo>
                  <a:cubicBezTo>
                    <a:pt x="327" y="161"/>
                    <a:pt x="309" y="176"/>
                    <a:pt x="292" y="192"/>
                  </a:cubicBezTo>
                  <a:cubicBezTo>
                    <a:pt x="230" y="247"/>
                    <a:pt x="168" y="303"/>
                    <a:pt x="107" y="358"/>
                  </a:cubicBezTo>
                  <a:cubicBezTo>
                    <a:pt x="104" y="361"/>
                    <a:pt x="101" y="363"/>
                    <a:pt x="98" y="366"/>
                  </a:cubicBezTo>
                  <a:cubicBezTo>
                    <a:pt x="65" y="337"/>
                    <a:pt x="33" y="308"/>
                    <a:pt x="0" y="279"/>
                  </a:cubicBezTo>
                  <a:cubicBezTo>
                    <a:pt x="78" y="186"/>
                    <a:pt x="155" y="93"/>
                    <a:pt x="232" y="0"/>
                  </a:cubicBezTo>
                  <a:cubicBezTo>
                    <a:pt x="240" y="10"/>
                    <a:pt x="247" y="19"/>
                    <a:pt x="255" y="29"/>
                  </a:cubicBezTo>
                  <a:cubicBezTo>
                    <a:pt x="283" y="65"/>
                    <a:pt x="311" y="101"/>
                    <a:pt x="339" y="137"/>
                  </a:cubicBezTo>
                  <a:cubicBezTo>
                    <a:pt x="341" y="140"/>
                    <a:pt x="343" y="141"/>
                    <a:pt x="345" y="143"/>
                  </a:cubicBezTo>
                  <a:cubicBezTo>
                    <a:pt x="345" y="144"/>
                    <a:pt x="345" y="145"/>
                    <a:pt x="3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689033A-6F62-02CD-5E9E-5A42EC7AE08E}"/>
                </a:ext>
              </a:extLst>
            </p:cNvPr>
            <p:cNvSpPr/>
            <p:nvPr/>
          </p:nvSpPr>
          <p:spPr bwMode="auto">
            <a:xfrm>
              <a:off x="-711" y="1795"/>
              <a:ext cx="438" cy="456"/>
            </a:xfrm>
            <a:custGeom>
              <a:avLst/>
              <a:gdLst>
                <a:gd name="T0" fmla="*/ 145 w 370"/>
                <a:gd name="T1" fmla="*/ 385 h 385"/>
                <a:gd name="T2" fmla="*/ 0 w 370"/>
                <a:gd name="T3" fmla="*/ 316 h 385"/>
                <a:gd name="T4" fmla="*/ 211 w 370"/>
                <a:gd name="T5" fmla="*/ 0 h 385"/>
                <a:gd name="T6" fmla="*/ 370 w 370"/>
                <a:gd name="T7" fmla="*/ 109 h 385"/>
                <a:gd name="T8" fmla="*/ 145 w 370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85">
                  <a:moveTo>
                    <a:pt x="145" y="385"/>
                  </a:moveTo>
                  <a:cubicBezTo>
                    <a:pt x="96" y="361"/>
                    <a:pt x="49" y="339"/>
                    <a:pt x="0" y="316"/>
                  </a:cubicBezTo>
                  <a:cubicBezTo>
                    <a:pt x="71" y="210"/>
                    <a:pt x="140" y="105"/>
                    <a:pt x="211" y="0"/>
                  </a:cubicBezTo>
                  <a:cubicBezTo>
                    <a:pt x="264" y="37"/>
                    <a:pt x="317" y="73"/>
                    <a:pt x="370" y="109"/>
                  </a:cubicBezTo>
                  <a:cubicBezTo>
                    <a:pt x="295" y="201"/>
                    <a:pt x="220" y="292"/>
                    <a:pt x="145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6D4B5FE-AC8A-741A-58A5-7D7D72992077}"/>
                </a:ext>
              </a:extLst>
            </p:cNvPr>
            <p:cNvSpPr/>
            <p:nvPr/>
          </p:nvSpPr>
          <p:spPr bwMode="auto">
            <a:xfrm>
              <a:off x="-788" y="1611"/>
              <a:ext cx="338" cy="381"/>
            </a:xfrm>
            <a:custGeom>
              <a:avLst/>
              <a:gdLst>
                <a:gd name="T0" fmla="*/ 105 w 286"/>
                <a:gd name="T1" fmla="*/ 0 h 322"/>
                <a:gd name="T2" fmla="*/ 286 w 286"/>
                <a:gd name="T3" fmla="*/ 112 h 322"/>
                <a:gd name="T4" fmla="*/ 280 w 286"/>
                <a:gd name="T5" fmla="*/ 121 h 322"/>
                <a:gd name="T6" fmla="*/ 175 w 286"/>
                <a:gd name="T7" fmla="*/ 272 h 322"/>
                <a:gd name="T8" fmla="*/ 163 w 286"/>
                <a:gd name="T9" fmla="*/ 283 h 322"/>
                <a:gd name="T10" fmla="*/ 105 w 286"/>
                <a:gd name="T11" fmla="*/ 322 h 322"/>
                <a:gd name="T12" fmla="*/ 119 w 286"/>
                <a:gd name="T13" fmla="*/ 255 h 322"/>
                <a:gd name="T14" fmla="*/ 103 w 286"/>
                <a:gd name="T15" fmla="*/ 221 h 322"/>
                <a:gd name="T16" fmla="*/ 0 w 286"/>
                <a:gd name="T17" fmla="*/ 163 h 322"/>
                <a:gd name="T18" fmla="*/ 105 w 286"/>
                <a:gd name="T1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322">
                  <a:moveTo>
                    <a:pt x="105" y="0"/>
                  </a:moveTo>
                  <a:cubicBezTo>
                    <a:pt x="166" y="38"/>
                    <a:pt x="225" y="75"/>
                    <a:pt x="286" y="112"/>
                  </a:cubicBezTo>
                  <a:cubicBezTo>
                    <a:pt x="283" y="116"/>
                    <a:pt x="282" y="118"/>
                    <a:pt x="280" y="121"/>
                  </a:cubicBezTo>
                  <a:cubicBezTo>
                    <a:pt x="245" y="171"/>
                    <a:pt x="210" y="222"/>
                    <a:pt x="175" y="272"/>
                  </a:cubicBezTo>
                  <a:cubicBezTo>
                    <a:pt x="172" y="276"/>
                    <a:pt x="168" y="280"/>
                    <a:pt x="163" y="283"/>
                  </a:cubicBezTo>
                  <a:cubicBezTo>
                    <a:pt x="145" y="296"/>
                    <a:pt x="126" y="308"/>
                    <a:pt x="105" y="322"/>
                  </a:cubicBezTo>
                  <a:cubicBezTo>
                    <a:pt x="110" y="298"/>
                    <a:pt x="114" y="277"/>
                    <a:pt x="119" y="255"/>
                  </a:cubicBezTo>
                  <a:cubicBezTo>
                    <a:pt x="123" y="232"/>
                    <a:pt x="123" y="232"/>
                    <a:pt x="103" y="221"/>
                  </a:cubicBezTo>
                  <a:cubicBezTo>
                    <a:pt x="69" y="202"/>
                    <a:pt x="35" y="182"/>
                    <a:pt x="0" y="163"/>
                  </a:cubicBezTo>
                  <a:cubicBezTo>
                    <a:pt x="35" y="109"/>
                    <a:pt x="70" y="55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74372652-EF96-9A84-C796-81258A656859}"/>
                </a:ext>
              </a:extLst>
            </p:cNvPr>
            <p:cNvSpPr/>
            <p:nvPr/>
          </p:nvSpPr>
          <p:spPr bwMode="auto">
            <a:xfrm>
              <a:off x="-1021" y="1499"/>
              <a:ext cx="330" cy="300"/>
            </a:xfrm>
            <a:custGeom>
              <a:avLst/>
              <a:gdLst>
                <a:gd name="T0" fmla="*/ 134 w 278"/>
                <a:gd name="T1" fmla="*/ 0 h 253"/>
                <a:gd name="T2" fmla="*/ 278 w 278"/>
                <a:gd name="T3" fmla="*/ 83 h 253"/>
                <a:gd name="T4" fmla="*/ 177 w 278"/>
                <a:gd name="T5" fmla="*/ 253 h 253"/>
                <a:gd name="T6" fmla="*/ 0 w 278"/>
                <a:gd name="T7" fmla="*/ 177 h 253"/>
                <a:gd name="T8" fmla="*/ 134 w 278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53">
                  <a:moveTo>
                    <a:pt x="134" y="0"/>
                  </a:moveTo>
                  <a:cubicBezTo>
                    <a:pt x="182" y="28"/>
                    <a:pt x="230" y="55"/>
                    <a:pt x="278" y="83"/>
                  </a:cubicBezTo>
                  <a:cubicBezTo>
                    <a:pt x="244" y="140"/>
                    <a:pt x="211" y="196"/>
                    <a:pt x="177" y="253"/>
                  </a:cubicBezTo>
                  <a:cubicBezTo>
                    <a:pt x="118" y="228"/>
                    <a:pt x="60" y="203"/>
                    <a:pt x="0" y="177"/>
                  </a:cubicBezTo>
                  <a:cubicBezTo>
                    <a:pt x="45" y="118"/>
                    <a:pt x="89" y="59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D7BBAD1-2C6E-2B3D-B6A4-0F8F62B62861}"/>
                </a:ext>
              </a:extLst>
            </p:cNvPr>
            <p:cNvSpPr/>
            <p:nvPr/>
          </p:nvSpPr>
          <p:spPr bwMode="auto">
            <a:xfrm>
              <a:off x="-892" y="2053"/>
              <a:ext cx="192" cy="124"/>
            </a:xfrm>
            <a:custGeom>
              <a:avLst/>
              <a:gdLst>
                <a:gd name="T0" fmla="*/ 0 w 162"/>
                <a:gd name="T1" fmla="*/ 47 h 105"/>
                <a:gd name="T2" fmla="*/ 162 w 162"/>
                <a:gd name="T3" fmla="*/ 0 h 105"/>
                <a:gd name="T4" fmla="*/ 101 w 162"/>
                <a:gd name="T5" fmla="*/ 105 h 105"/>
                <a:gd name="T6" fmla="*/ 0 w 162"/>
                <a:gd name="T7" fmla="*/ 4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05">
                  <a:moveTo>
                    <a:pt x="0" y="47"/>
                  </a:moveTo>
                  <a:cubicBezTo>
                    <a:pt x="55" y="31"/>
                    <a:pt x="107" y="16"/>
                    <a:pt x="162" y="0"/>
                  </a:cubicBezTo>
                  <a:cubicBezTo>
                    <a:pt x="141" y="36"/>
                    <a:pt x="121" y="70"/>
                    <a:pt x="101" y="105"/>
                  </a:cubicBezTo>
                  <a:cubicBezTo>
                    <a:pt x="68" y="86"/>
                    <a:pt x="35" y="67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10992297" y="22933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33" name="Oval 3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479115" y="5993573"/>
            <a:ext cx="692526" cy="523136"/>
            <a:chOff x="6341857" y="1228848"/>
            <a:chExt cx="988808" cy="746948"/>
          </a:xfrm>
          <a:solidFill>
            <a:schemeClr val="bg1"/>
          </a:solidFill>
        </p:grpSpPr>
        <p:sp>
          <p:nvSpPr>
            <p:cNvPr id="98" name="Oval 9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88932" y="67913"/>
            <a:ext cx="12014138" cy="672217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63" name="Group 162"/>
          <p:cNvGrpSpPr/>
          <p:nvPr/>
        </p:nvGrpSpPr>
        <p:grpSpPr>
          <a:xfrm rot="5400000">
            <a:off x="179367" y="5620823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64" name="Oval 163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/>
          <p:cNvGrpSpPr/>
          <p:nvPr/>
        </p:nvGrpSpPr>
        <p:grpSpPr>
          <a:xfrm rot="5400000">
            <a:off x="10690607" y="475900"/>
            <a:ext cx="692526" cy="523136"/>
            <a:chOff x="6341857" y="1228848"/>
            <a:chExt cx="988808" cy="746948"/>
          </a:xfrm>
          <a:solidFill>
            <a:schemeClr val="bg1"/>
          </a:solidFill>
        </p:grpSpPr>
        <p:sp>
          <p:nvSpPr>
            <p:cNvPr id="359" name="Oval 358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D71EF3-63B4-E271-B396-78438DEFA0C4}"/>
              </a:ext>
            </a:extLst>
          </p:cNvPr>
          <p:cNvSpPr txBox="1"/>
          <p:nvPr/>
        </p:nvSpPr>
        <p:spPr>
          <a:xfrm>
            <a:off x="1355284" y="1648821"/>
            <a:ext cx="5389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DIN"/>
              </a:rPr>
              <a:t>"GDP in Eastern Europe: 1980-1989," in World History Commons, https://worldhistorycommons.org/gdp-eastern-europe-1980-1989 [accessed November 19, 2024]</a:t>
            </a:r>
            <a:endParaRPr lang="sk-SK" sz="1600" b="0" i="0" dirty="0">
              <a:solidFill>
                <a:schemeClr val="bg1"/>
              </a:solidFill>
              <a:effectLst/>
              <a:latin typeface="DIN"/>
            </a:endParaRPr>
          </a:p>
          <a:p>
            <a:pPr marL="342900" indent="-342900">
              <a:buAutoNum type="arabicPeriod"/>
            </a:pPr>
            <a:r>
              <a:rPr lang="sk-SK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https://sk.usembassy.gov/sk/odvaha-bojovat-za-demokraciu/</a:t>
            </a:r>
            <a:endParaRPr lang="sk-SK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sk-SK" sz="1600" dirty="0">
                <a:solidFill>
                  <a:schemeClr val="bg1"/>
                </a:solidFill>
              </a:rPr>
              <a:t> https://www1.pluska.sk/gal/spravy/zo-zahranicia/unikatne-foto-berlinskeho-muru-30-rokoch-kto-ho-pokusil-preliezt-toho-zastrelili</a:t>
            </a:r>
          </a:p>
        </p:txBody>
      </p:sp>
    </p:spTree>
    <p:extLst>
      <p:ext uri="{BB962C8B-B14F-4D97-AF65-F5344CB8AC3E}">
        <p14:creationId xmlns:p14="http://schemas.microsoft.com/office/powerpoint/2010/main" val="34891180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4">
            <a:extLst>
              <a:ext uri="{FF2B5EF4-FFF2-40B4-BE49-F238E27FC236}">
                <a16:creationId xmlns:a16="http://schemas.microsoft.com/office/drawing/2014/main" id="{AE2A940E-FAE9-0CA2-3D89-DA9661BC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/>
          <a:stretch>
            <a:fillRect/>
          </a:stretch>
        </p:blipFill>
        <p:spPr>
          <a:xfrm>
            <a:off x="800793" y="428106"/>
            <a:ext cx="10590414" cy="6001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59784CA5-8590-073D-CADE-B8CEDA2F37C2}"/>
              </a:ext>
            </a:extLst>
          </p:cNvPr>
          <p:cNvSpPr txBox="1"/>
          <p:nvPr/>
        </p:nvSpPr>
        <p:spPr>
          <a:xfrm>
            <a:off x="1670321" y="4476247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altLang="ko-KR" sz="1200" i="1" u="sng" dirty="0">
                <a:solidFill>
                  <a:schemeClr val="bg1"/>
                </a:solidFill>
                <a:cs typeface="Arial" panose="020B0604020202020204" pitchFamily="34" charset="0"/>
              </a:rPr>
              <a:t>Matej Mrváň</a:t>
            </a:r>
            <a:endParaRPr lang="en-US" altLang="ko-KR" sz="1200" i="1" u="sng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BA0F6FA-6E83-B487-00D6-113610C9479A}"/>
              </a:ext>
            </a:extLst>
          </p:cNvPr>
          <p:cNvSpPr/>
          <p:nvPr/>
        </p:nvSpPr>
        <p:spPr>
          <a:xfrm rot="5400000">
            <a:off x="3717273" y="765438"/>
            <a:ext cx="377793" cy="4586752"/>
          </a:xfrm>
          <a:custGeom>
            <a:avLst/>
            <a:gdLst>
              <a:gd name="connsiteX0" fmla="*/ 0 w 514679"/>
              <a:gd name="connsiteY0" fmla="*/ 455834 h 5883241"/>
              <a:gd name="connsiteX1" fmla="*/ 452990 w 514679"/>
              <a:gd name="connsiteY1" fmla="*/ 0 h 5883241"/>
              <a:gd name="connsiteX2" fmla="*/ 514679 w 514679"/>
              <a:gd name="connsiteY2" fmla="*/ 5411147 h 5883241"/>
              <a:gd name="connsiteX3" fmla="*/ 0 w 514679"/>
              <a:gd name="connsiteY3" fmla="*/ 5883241 h 5883241"/>
              <a:gd name="connsiteX4" fmla="*/ 0 w 514679"/>
              <a:gd name="connsiteY4" fmla="*/ 455834 h 58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679" h="5883241">
                <a:moveTo>
                  <a:pt x="0" y="455834"/>
                </a:moveTo>
                <a:lnTo>
                  <a:pt x="452990" y="0"/>
                </a:lnTo>
                <a:lnTo>
                  <a:pt x="514679" y="5411147"/>
                </a:lnTo>
                <a:lnTo>
                  <a:pt x="0" y="5883241"/>
                </a:lnTo>
                <a:lnTo>
                  <a:pt x="0" y="455834"/>
                </a:lnTo>
                <a:close/>
              </a:path>
            </a:pathLst>
          </a:custGeom>
          <a:gradFill>
            <a:gsLst>
              <a:gs pos="0">
                <a:srgbClr val="CB020A"/>
              </a:gs>
              <a:gs pos="74000">
                <a:srgbClr val="CB020A"/>
              </a:gs>
              <a:gs pos="100000">
                <a:srgbClr val="FE00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Conector recto 5">
            <a:extLst>
              <a:ext uri="{FF2B5EF4-FFF2-40B4-BE49-F238E27FC236}">
                <a16:creationId xmlns:a16="http://schemas.microsoft.com/office/drawing/2014/main" id="{4FB6FF9C-5D02-463F-F798-168CF400CBFC}"/>
              </a:ext>
            </a:extLst>
          </p:cNvPr>
          <p:cNvCxnSpPr/>
          <p:nvPr/>
        </p:nvCxnSpPr>
        <p:spPr>
          <a:xfrm>
            <a:off x="4391403" y="3849692"/>
            <a:ext cx="166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6">
            <a:extLst>
              <a:ext uri="{FF2B5EF4-FFF2-40B4-BE49-F238E27FC236}">
                <a16:creationId xmlns:a16="http://schemas.microsoft.com/office/drawing/2014/main" id="{101AAB2C-D268-5BD8-3921-22C9AC9C9416}"/>
              </a:ext>
            </a:extLst>
          </p:cNvPr>
          <p:cNvCxnSpPr/>
          <p:nvPr/>
        </p:nvCxnSpPr>
        <p:spPr>
          <a:xfrm>
            <a:off x="1612793" y="3856354"/>
            <a:ext cx="18215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rma libre: forma 8">
            <a:extLst>
              <a:ext uri="{FF2B5EF4-FFF2-40B4-BE49-F238E27FC236}">
                <a16:creationId xmlns:a16="http://schemas.microsoft.com/office/drawing/2014/main" id="{3B25DBCE-B1E2-6F5B-273A-18534096EF74}"/>
              </a:ext>
            </a:extLst>
          </p:cNvPr>
          <p:cNvSpPr/>
          <p:nvPr/>
        </p:nvSpPr>
        <p:spPr>
          <a:xfrm>
            <a:off x="3554471" y="3502247"/>
            <a:ext cx="703395" cy="703395"/>
          </a:xfrm>
          <a:custGeom>
            <a:avLst/>
            <a:gdLst>
              <a:gd name="connsiteX0" fmla="*/ 849367 w 849367"/>
              <a:gd name="connsiteY0" fmla="*/ 424684 h 849367"/>
              <a:gd name="connsiteX1" fmla="*/ 424684 w 849367"/>
              <a:gd name="connsiteY1" fmla="*/ 849367 h 849367"/>
              <a:gd name="connsiteX2" fmla="*/ 0 w 849367"/>
              <a:gd name="connsiteY2" fmla="*/ 424684 h 849367"/>
              <a:gd name="connsiteX3" fmla="*/ 424684 w 849367"/>
              <a:gd name="connsiteY3" fmla="*/ 0 h 849367"/>
              <a:gd name="connsiteX4" fmla="*/ 849367 w 849367"/>
              <a:gd name="connsiteY4" fmla="*/ 424684 h 84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67" h="849367">
                <a:moveTo>
                  <a:pt x="849367" y="424684"/>
                </a:moveTo>
                <a:cubicBezTo>
                  <a:pt x="849367" y="659230"/>
                  <a:pt x="659230" y="849367"/>
                  <a:pt x="424684" y="849367"/>
                </a:cubicBezTo>
                <a:cubicBezTo>
                  <a:pt x="190137" y="849367"/>
                  <a:pt x="0" y="659230"/>
                  <a:pt x="0" y="424684"/>
                </a:cubicBezTo>
                <a:cubicBezTo>
                  <a:pt x="0" y="190137"/>
                  <a:pt x="190137" y="0"/>
                  <a:pt x="424684" y="0"/>
                </a:cubicBezTo>
                <a:cubicBezTo>
                  <a:pt x="659230" y="0"/>
                  <a:pt x="849367" y="190137"/>
                  <a:pt x="849367" y="424684"/>
                </a:cubicBezTo>
                <a:close/>
              </a:path>
            </a:pathLst>
          </a:custGeom>
          <a:solidFill>
            <a:schemeClr val="bg1"/>
          </a:solidFill>
          <a:ln w="228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400"/>
          </a:p>
        </p:txBody>
      </p: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14EAFD79-9B30-F2CC-5EBE-F64470F495B9}"/>
              </a:ext>
            </a:extLst>
          </p:cNvPr>
          <p:cNvSpPr txBox="1"/>
          <p:nvPr/>
        </p:nvSpPr>
        <p:spPr>
          <a:xfrm>
            <a:off x="387313" y="1294369"/>
            <a:ext cx="7287125" cy="22060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k-SK" sz="6600" b="1" kern="0" dirty="0">
                <a:solidFill>
                  <a:schemeClr val="bg1"/>
                </a:solidFill>
                <a:latin typeface="3ds" panose="02000503020000020004" pitchFamily="2" charset="0"/>
                <a:ea typeface="Poppins"/>
                <a:cs typeface="Poppins"/>
              </a:rPr>
              <a:t>ĎAKUJEM ZA POZORNOSŤ</a:t>
            </a:r>
            <a:endParaRPr lang="es-PE" sz="6600" b="1" kern="0" dirty="0">
              <a:solidFill>
                <a:schemeClr val="bg1"/>
              </a:solidFill>
              <a:latin typeface="3ds" panose="02000503020000020004" pitchFamily="2" charset="0"/>
              <a:ea typeface="Poppins"/>
              <a:cs typeface="Poppin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24" y="3552069"/>
            <a:ext cx="564187" cy="564187"/>
          </a:xfrm>
          <a:prstGeom prst="rect">
            <a:avLst/>
          </a:prstGeom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93162EFF-FD9D-CA32-5837-1B739558C5B2}"/>
              </a:ext>
            </a:extLst>
          </p:cNvPr>
          <p:cNvGrpSpPr>
            <a:grpSpLocks noChangeAspect="1"/>
          </p:cNvGrpSpPr>
          <p:nvPr/>
        </p:nvGrpSpPr>
        <p:grpSpPr>
          <a:xfrm>
            <a:off x="7342264" y="1175887"/>
            <a:ext cx="3275182" cy="4485865"/>
            <a:chOff x="-1357" y="1499"/>
            <a:chExt cx="1239" cy="169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CF5F3CF-294E-B3C8-07F6-6CF74DAD24CA}"/>
                </a:ext>
              </a:extLst>
            </p:cNvPr>
            <p:cNvSpPr/>
            <p:nvPr/>
          </p:nvSpPr>
          <p:spPr bwMode="auto">
            <a:xfrm>
              <a:off x="-1357" y="1713"/>
              <a:ext cx="1140" cy="1483"/>
            </a:xfrm>
            <a:custGeom>
              <a:avLst/>
              <a:gdLst>
                <a:gd name="T0" fmla="*/ 269 w 962"/>
                <a:gd name="T1" fmla="*/ 1253 h 1253"/>
                <a:gd name="T2" fmla="*/ 315 w 962"/>
                <a:gd name="T3" fmla="*/ 890 h 1253"/>
                <a:gd name="T4" fmla="*/ 322 w 962"/>
                <a:gd name="T5" fmla="*/ 837 h 1253"/>
                <a:gd name="T6" fmla="*/ 317 w 962"/>
                <a:gd name="T7" fmla="*/ 815 h 1253"/>
                <a:gd name="T8" fmla="*/ 7 w 962"/>
                <a:gd name="T9" fmla="*/ 369 h 1253"/>
                <a:gd name="T10" fmla="*/ 0 w 962"/>
                <a:gd name="T11" fmla="*/ 359 h 1253"/>
                <a:gd name="T12" fmla="*/ 243 w 962"/>
                <a:gd name="T13" fmla="*/ 0 h 1253"/>
                <a:gd name="T14" fmla="*/ 321 w 962"/>
                <a:gd name="T15" fmla="*/ 35 h 1253"/>
                <a:gd name="T16" fmla="*/ 571 w 962"/>
                <a:gd name="T17" fmla="*/ 148 h 1253"/>
                <a:gd name="T18" fmla="*/ 579 w 962"/>
                <a:gd name="T19" fmla="*/ 163 h 1253"/>
                <a:gd name="T20" fmla="*/ 564 w 962"/>
                <a:gd name="T21" fmla="*/ 243 h 1253"/>
                <a:gd name="T22" fmla="*/ 555 w 962"/>
                <a:gd name="T23" fmla="*/ 252 h 1253"/>
                <a:gd name="T24" fmla="*/ 407 w 962"/>
                <a:gd name="T25" fmla="*/ 288 h 1253"/>
                <a:gd name="T26" fmla="*/ 393 w 962"/>
                <a:gd name="T27" fmla="*/ 284 h 1253"/>
                <a:gd name="T28" fmla="*/ 314 w 962"/>
                <a:gd name="T29" fmla="*/ 211 h 1253"/>
                <a:gd name="T30" fmla="*/ 305 w 962"/>
                <a:gd name="T31" fmla="*/ 203 h 1253"/>
                <a:gd name="T32" fmla="*/ 314 w 962"/>
                <a:gd name="T33" fmla="*/ 247 h 1253"/>
                <a:gd name="T34" fmla="*/ 310 w 962"/>
                <a:gd name="T35" fmla="*/ 267 h 1253"/>
                <a:gd name="T36" fmla="*/ 306 w 962"/>
                <a:gd name="T37" fmla="*/ 273 h 1253"/>
                <a:gd name="T38" fmla="*/ 249 w 962"/>
                <a:gd name="T39" fmla="*/ 324 h 1253"/>
                <a:gd name="T40" fmla="*/ 244 w 962"/>
                <a:gd name="T41" fmla="*/ 327 h 1253"/>
                <a:gd name="T42" fmla="*/ 287 w 962"/>
                <a:gd name="T43" fmla="*/ 345 h 1253"/>
                <a:gd name="T44" fmla="*/ 392 w 962"/>
                <a:gd name="T45" fmla="*/ 386 h 1253"/>
                <a:gd name="T46" fmla="*/ 402 w 962"/>
                <a:gd name="T47" fmla="*/ 394 h 1253"/>
                <a:gd name="T48" fmla="*/ 622 w 962"/>
                <a:gd name="T49" fmla="*/ 730 h 1253"/>
                <a:gd name="T50" fmla="*/ 624 w 962"/>
                <a:gd name="T51" fmla="*/ 734 h 1253"/>
                <a:gd name="T52" fmla="*/ 526 w 962"/>
                <a:gd name="T53" fmla="*/ 797 h 1253"/>
                <a:gd name="T54" fmla="*/ 526 w 962"/>
                <a:gd name="T55" fmla="*/ 800 h 1253"/>
                <a:gd name="T56" fmla="*/ 599 w 962"/>
                <a:gd name="T57" fmla="*/ 807 h 1253"/>
                <a:gd name="T58" fmla="*/ 645 w 962"/>
                <a:gd name="T59" fmla="*/ 1130 h 1253"/>
                <a:gd name="T60" fmla="*/ 646 w 962"/>
                <a:gd name="T61" fmla="*/ 1130 h 1253"/>
                <a:gd name="T62" fmla="*/ 646 w 962"/>
                <a:gd name="T63" fmla="*/ 1112 h 1253"/>
                <a:gd name="T64" fmla="*/ 643 w 962"/>
                <a:gd name="T65" fmla="*/ 853 h 1253"/>
                <a:gd name="T66" fmla="*/ 652 w 962"/>
                <a:gd name="T67" fmla="*/ 838 h 1253"/>
                <a:gd name="T68" fmla="*/ 701 w 962"/>
                <a:gd name="T69" fmla="*/ 814 h 1253"/>
                <a:gd name="T70" fmla="*/ 671 w 962"/>
                <a:gd name="T71" fmla="*/ 780 h 1253"/>
                <a:gd name="T72" fmla="*/ 662 w 962"/>
                <a:gd name="T73" fmla="*/ 765 h 1253"/>
                <a:gd name="T74" fmla="*/ 595 w 962"/>
                <a:gd name="T75" fmla="*/ 590 h 1253"/>
                <a:gd name="T76" fmla="*/ 586 w 962"/>
                <a:gd name="T77" fmla="*/ 574 h 1253"/>
                <a:gd name="T78" fmla="*/ 465 w 962"/>
                <a:gd name="T79" fmla="*/ 426 h 1253"/>
                <a:gd name="T80" fmla="*/ 459 w 962"/>
                <a:gd name="T81" fmla="*/ 418 h 1253"/>
                <a:gd name="T82" fmla="*/ 515 w 962"/>
                <a:gd name="T83" fmla="*/ 430 h 1253"/>
                <a:gd name="T84" fmla="*/ 671 w 962"/>
                <a:gd name="T85" fmla="*/ 464 h 1253"/>
                <a:gd name="T86" fmla="*/ 685 w 962"/>
                <a:gd name="T87" fmla="*/ 472 h 1253"/>
                <a:gd name="T88" fmla="*/ 791 w 962"/>
                <a:gd name="T89" fmla="*/ 574 h 1253"/>
                <a:gd name="T90" fmla="*/ 799 w 962"/>
                <a:gd name="T91" fmla="*/ 582 h 1253"/>
                <a:gd name="T92" fmla="*/ 962 w 962"/>
                <a:gd name="T93" fmla="*/ 437 h 1253"/>
                <a:gd name="T94" fmla="*/ 952 w 962"/>
                <a:gd name="T95" fmla="*/ 488 h 1253"/>
                <a:gd name="T96" fmla="*/ 902 w 962"/>
                <a:gd name="T97" fmla="*/ 729 h 1253"/>
                <a:gd name="T98" fmla="*/ 894 w 962"/>
                <a:gd name="T99" fmla="*/ 744 h 1253"/>
                <a:gd name="T100" fmla="*/ 808 w 962"/>
                <a:gd name="T101" fmla="*/ 850 h 1253"/>
                <a:gd name="T102" fmla="*/ 802 w 962"/>
                <a:gd name="T103" fmla="*/ 865 h 1253"/>
                <a:gd name="T104" fmla="*/ 790 w 962"/>
                <a:gd name="T105" fmla="*/ 1185 h 1253"/>
                <a:gd name="T106" fmla="*/ 787 w 962"/>
                <a:gd name="T107" fmla="*/ 1253 h 1253"/>
                <a:gd name="T108" fmla="*/ 269 w 962"/>
                <a:gd name="T10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253">
                  <a:moveTo>
                    <a:pt x="269" y="1253"/>
                  </a:moveTo>
                  <a:cubicBezTo>
                    <a:pt x="284" y="1132"/>
                    <a:pt x="300" y="1011"/>
                    <a:pt x="315" y="890"/>
                  </a:cubicBezTo>
                  <a:cubicBezTo>
                    <a:pt x="317" y="872"/>
                    <a:pt x="320" y="854"/>
                    <a:pt x="322" y="837"/>
                  </a:cubicBezTo>
                  <a:cubicBezTo>
                    <a:pt x="323" y="829"/>
                    <a:pt x="322" y="822"/>
                    <a:pt x="317" y="815"/>
                  </a:cubicBezTo>
                  <a:cubicBezTo>
                    <a:pt x="214" y="667"/>
                    <a:pt x="110" y="518"/>
                    <a:pt x="7" y="369"/>
                  </a:cubicBezTo>
                  <a:cubicBezTo>
                    <a:pt x="5" y="366"/>
                    <a:pt x="3" y="363"/>
                    <a:pt x="0" y="359"/>
                  </a:cubicBezTo>
                  <a:cubicBezTo>
                    <a:pt x="81" y="240"/>
                    <a:pt x="162" y="120"/>
                    <a:pt x="243" y="0"/>
                  </a:cubicBezTo>
                  <a:cubicBezTo>
                    <a:pt x="270" y="12"/>
                    <a:pt x="295" y="24"/>
                    <a:pt x="321" y="35"/>
                  </a:cubicBezTo>
                  <a:cubicBezTo>
                    <a:pt x="404" y="73"/>
                    <a:pt x="487" y="111"/>
                    <a:pt x="571" y="148"/>
                  </a:cubicBezTo>
                  <a:cubicBezTo>
                    <a:pt x="578" y="151"/>
                    <a:pt x="581" y="155"/>
                    <a:pt x="579" y="163"/>
                  </a:cubicBezTo>
                  <a:cubicBezTo>
                    <a:pt x="574" y="190"/>
                    <a:pt x="569" y="216"/>
                    <a:pt x="564" y="243"/>
                  </a:cubicBezTo>
                  <a:cubicBezTo>
                    <a:pt x="563" y="249"/>
                    <a:pt x="560" y="251"/>
                    <a:pt x="555" y="252"/>
                  </a:cubicBezTo>
                  <a:cubicBezTo>
                    <a:pt x="506" y="264"/>
                    <a:pt x="456" y="276"/>
                    <a:pt x="407" y="288"/>
                  </a:cubicBezTo>
                  <a:cubicBezTo>
                    <a:pt x="401" y="290"/>
                    <a:pt x="397" y="288"/>
                    <a:pt x="393" y="284"/>
                  </a:cubicBezTo>
                  <a:cubicBezTo>
                    <a:pt x="367" y="260"/>
                    <a:pt x="341" y="236"/>
                    <a:pt x="314" y="211"/>
                  </a:cubicBezTo>
                  <a:cubicBezTo>
                    <a:pt x="312" y="209"/>
                    <a:pt x="309" y="207"/>
                    <a:pt x="305" y="203"/>
                  </a:cubicBezTo>
                  <a:cubicBezTo>
                    <a:pt x="308" y="220"/>
                    <a:pt x="310" y="234"/>
                    <a:pt x="314" y="247"/>
                  </a:cubicBezTo>
                  <a:cubicBezTo>
                    <a:pt x="315" y="255"/>
                    <a:pt x="315" y="261"/>
                    <a:pt x="310" y="267"/>
                  </a:cubicBezTo>
                  <a:cubicBezTo>
                    <a:pt x="308" y="269"/>
                    <a:pt x="307" y="271"/>
                    <a:pt x="306" y="273"/>
                  </a:cubicBezTo>
                  <a:cubicBezTo>
                    <a:pt x="294" y="297"/>
                    <a:pt x="277" y="316"/>
                    <a:pt x="249" y="324"/>
                  </a:cubicBezTo>
                  <a:cubicBezTo>
                    <a:pt x="248" y="324"/>
                    <a:pt x="247" y="325"/>
                    <a:pt x="244" y="327"/>
                  </a:cubicBezTo>
                  <a:cubicBezTo>
                    <a:pt x="259" y="333"/>
                    <a:pt x="273" y="339"/>
                    <a:pt x="287" y="345"/>
                  </a:cubicBezTo>
                  <a:cubicBezTo>
                    <a:pt x="322" y="358"/>
                    <a:pt x="357" y="372"/>
                    <a:pt x="392" y="386"/>
                  </a:cubicBezTo>
                  <a:cubicBezTo>
                    <a:pt x="396" y="388"/>
                    <a:pt x="400" y="391"/>
                    <a:pt x="402" y="394"/>
                  </a:cubicBezTo>
                  <a:cubicBezTo>
                    <a:pt x="476" y="506"/>
                    <a:pt x="549" y="618"/>
                    <a:pt x="622" y="730"/>
                  </a:cubicBezTo>
                  <a:cubicBezTo>
                    <a:pt x="622" y="731"/>
                    <a:pt x="623" y="732"/>
                    <a:pt x="624" y="734"/>
                  </a:cubicBezTo>
                  <a:cubicBezTo>
                    <a:pt x="591" y="755"/>
                    <a:pt x="558" y="776"/>
                    <a:pt x="526" y="797"/>
                  </a:cubicBezTo>
                  <a:cubicBezTo>
                    <a:pt x="526" y="798"/>
                    <a:pt x="526" y="799"/>
                    <a:pt x="526" y="800"/>
                  </a:cubicBezTo>
                  <a:cubicBezTo>
                    <a:pt x="550" y="802"/>
                    <a:pt x="574" y="804"/>
                    <a:pt x="599" y="807"/>
                  </a:cubicBezTo>
                  <a:cubicBezTo>
                    <a:pt x="614" y="915"/>
                    <a:pt x="629" y="1023"/>
                    <a:pt x="645" y="1130"/>
                  </a:cubicBezTo>
                  <a:cubicBezTo>
                    <a:pt x="645" y="1130"/>
                    <a:pt x="646" y="1130"/>
                    <a:pt x="646" y="1130"/>
                  </a:cubicBezTo>
                  <a:cubicBezTo>
                    <a:pt x="646" y="1124"/>
                    <a:pt x="646" y="1118"/>
                    <a:pt x="646" y="1112"/>
                  </a:cubicBezTo>
                  <a:cubicBezTo>
                    <a:pt x="645" y="1026"/>
                    <a:pt x="645" y="940"/>
                    <a:pt x="643" y="853"/>
                  </a:cubicBezTo>
                  <a:cubicBezTo>
                    <a:pt x="643" y="846"/>
                    <a:pt x="645" y="841"/>
                    <a:pt x="652" y="838"/>
                  </a:cubicBezTo>
                  <a:cubicBezTo>
                    <a:pt x="669" y="831"/>
                    <a:pt x="684" y="822"/>
                    <a:pt x="701" y="814"/>
                  </a:cubicBezTo>
                  <a:cubicBezTo>
                    <a:pt x="691" y="802"/>
                    <a:pt x="681" y="792"/>
                    <a:pt x="671" y="780"/>
                  </a:cubicBezTo>
                  <a:cubicBezTo>
                    <a:pt x="668" y="776"/>
                    <a:pt x="664" y="770"/>
                    <a:pt x="662" y="765"/>
                  </a:cubicBezTo>
                  <a:cubicBezTo>
                    <a:pt x="640" y="706"/>
                    <a:pt x="618" y="648"/>
                    <a:pt x="595" y="590"/>
                  </a:cubicBezTo>
                  <a:cubicBezTo>
                    <a:pt x="593" y="584"/>
                    <a:pt x="590" y="578"/>
                    <a:pt x="586" y="574"/>
                  </a:cubicBezTo>
                  <a:cubicBezTo>
                    <a:pt x="546" y="524"/>
                    <a:pt x="505" y="475"/>
                    <a:pt x="465" y="426"/>
                  </a:cubicBezTo>
                  <a:cubicBezTo>
                    <a:pt x="463" y="424"/>
                    <a:pt x="462" y="422"/>
                    <a:pt x="459" y="418"/>
                  </a:cubicBezTo>
                  <a:cubicBezTo>
                    <a:pt x="479" y="423"/>
                    <a:pt x="497" y="426"/>
                    <a:pt x="515" y="430"/>
                  </a:cubicBezTo>
                  <a:cubicBezTo>
                    <a:pt x="567" y="441"/>
                    <a:pt x="619" y="452"/>
                    <a:pt x="671" y="464"/>
                  </a:cubicBezTo>
                  <a:cubicBezTo>
                    <a:pt x="676" y="465"/>
                    <a:pt x="682" y="468"/>
                    <a:pt x="685" y="472"/>
                  </a:cubicBezTo>
                  <a:cubicBezTo>
                    <a:pt x="721" y="505"/>
                    <a:pt x="756" y="540"/>
                    <a:pt x="791" y="574"/>
                  </a:cubicBezTo>
                  <a:cubicBezTo>
                    <a:pt x="793" y="576"/>
                    <a:pt x="796" y="578"/>
                    <a:pt x="799" y="582"/>
                  </a:cubicBezTo>
                  <a:cubicBezTo>
                    <a:pt x="853" y="534"/>
                    <a:pt x="906" y="486"/>
                    <a:pt x="962" y="437"/>
                  </a:cubicBezTo>
                  <a:cubicBezTo>
                    <a:pt x="958" y="456"/>
                    <a:pt x="955" y="472"/>
                    <a:pt x="952" y="488"/>
                  </a:cubicBezTo>
                  <a:cubicBezTo>
                    <a:pt x="935" y="568"/>
                    <a:pt x="919" y="648"/>
                    <a:pt x="902" y="729"/>
                  </a:cubicBezTo>
                  <a:cubicBezTo>
                    <a:pt x="901" y="734"/>
                    <a:pt x="898" y="740"/>
                    <a:pt x="894" y="744"/>
                  </a:cubicBezTo>
                  <a:cubicBezTo>
                    <a:pt x="866" y="780"/>
                    <a:pt x="837" y="815"/>
                    <a:pt x="808" y="850"/>
                  </a:cubicBezTo>
                  <a:cubicBezTo>
                    <a:pt x="805" y="854"/>
                    <a:pt x="803" y="860"/>
                    <a:pt x="802" y="865"/>
                  </a:cubicBezTo>
                  <a:cubicBezTo>
                    <a:pt x="798" y="972"/>
                    <a:pt x="794" y="1078"/>
                    <a:pt x="790" y="1185"/>
                  </a:cubicBezTo>
                  <a:cubicBezTo>
                    <a:pt x="790" y="1208"/>
                    <a:pt x="788" y="1231"/>
                    <a:pt x="787" y="1253"/>
                  </a:cubicBezTo>
                  <a:cubicBezTo>
                    <a:pt x="614" y="1253"/>
                    <a:pt x="442" y="1253"/>
                    <a:pt x="269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E58670B-545B-FAC6-1E5E-D7170DDD7EBA}"/>
                </a:ext>
              </a:extLst>
            </p:cNvPr>
            <p:cNvSpPr/>
            <p:nvPr/>
          </p:nvSpPr>
          <p:spPr bwMode="auto">
            <a:xfrm>
              <a:off x="-527" y="1942"/>
              <a:ext cx="409" cy="433"/>
            </a:xfrm>
            <a:custGeom>
              <a:avLst/>
              <a:gdLst>
                <a:gd name="T0" fmla="*/ 345 w 345"/>
                <a:gd name="T1" fmla="*/ 145 h 366"/>
                <a:gd name="T2" fmla="*/ 292 w 345"/>
                <a:gd name="T3" fmla="*/ 192 h 366"/>
                <a:gd name="T4" fmla="*/ 107 w 345"/>
                <a:gd name="T5" fmla="*/ 358 h 366"/>
                <a:gd name="T6" fmla="*/ 98 w 345"/>
                <a:gd name="T7" fmla="*/ 366 h 366"/>
                <a:gd name="T8" fmla="*/ 0 w 345"/>
                <a:gd name="T9" fmla="*/ 279 h 366"/>
                <a:gd name="T10" fmla="*/ 232 w 345"/>
                <a:gd name="T11" fmla="*/ 0 h 366"/>
                <a:gd name="T12" fmla="*/ 255 w 345"/>
                <a:gd name="T13" fmla="*/ 29 h 366"/>
                <a:gd name="T14" fmla="*/ 339 w 345"/>
                <a:gd name="T15" fmla="*/ 137 h 366"/>
                <a:gd name="T16" fmla="*/ 345 w 345"/>
                <a:gd name="T17" fmla="*/ 143 h 366"/>
                <a:gd name="T18" fmla="*/ 345 w 345"/>
                <a:gd name="T19" fmla="*/ 14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5" h="366">
                  <a:moveTo>
                    <a:pt x="345" y="145"/>
                  </a:moveTo>
                  <a:cubicBezTo>
                    <a:pt x="327" y="161"/>
                    <a:pt x="309" y="176"/>
                    <a:pt x="292" y="192"/>
                  </a:cubicBezTo>
                  <a:cubicBezTo>
                    <a:pt x="230" y="247"/>
                    <a:pt x="168" y="303"/>
                    <a:pt x="107" y="358"/>
                  </a:cubicBezTo>
                  <a:cubicBezTo>
                    <a:pt x="104" y="361"/>
                    <a:pt x="101" y="363"/>
                    <a:pt x="98" y="366"/>
                  </a:cubicBezTo>
                  <a:cubicBezTo>
                    <a:pt x="65" y="337"/>
                    <a:pt x="33" y="308"/>
                    <a:pt x="0" y="279"/>
                  </a:cubicBezTo>
                  <a:cubicBezTo>
                    <a:pt x="78" y="186"/>
                    <a:pt x="155" y="93"/>
                    <a:pt x="232" y="0"/>
                  </a:cubicBezTo>
                  <a:cubicBezTo>
                    <a:pt x="240" y="10"/>
                    <a:pt x="247" y="19"/>
                    <a:pt x="255" y="29"/>
                  </a:cubicBezTo>
                  <a:cubicBezTo>
                    <a:pt x="283" y="65"/>
                    <a:pt x="311" y="101"/>
                    <a:pt x="339" y="137"/>
                  </a:cubicBezTo>
                  <a:cubicBezTo>
                    <a:pt x="341" y="140"/>
                    <a:pt x="343" y="141"/>
                    <a:pt x="345" y="143"/>
                  </a:cubicBezTo>
                  <a:cubicBezTo>
                    <a:pt x="345" y="144"/>
                    <a:pt x="345" y="145"/>
                    <a:pt x="3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689033A-6F62-02CD-5E9E-5A42EC7AE08E}"/>
                </a:ext>
              </a:extLst>
            </p:cNvPr>
            <p:cNvSpPr/>
            <p:nvPr/>
          </p:nvSpPr>
          <p:spPr bwMode="auto">
            <a:xfrm>
              <a:off x="-711" y="1795"/>
              <a:ext cx="438" cy="456"/>
            </a:xfrm>
            <a:custGeom>
              <a:avLst/>
              <a:gdLst>
                <a:gd name="T0" fmla="*/ 145 w 370"/>
                <a:gd name="T1" fmla="*/ 385 h 385"/>
                <a:gd name="T2" fmla="*/ 0 w 370"/>
                <a:gd name="T3" fmla="*/ 316 h 385"/>
                <a:gd name="T4" fmla="*/ 211 w 370"/>
                <a:gd name="T5" fmla="*/ 0 h 385"/>
                <a:gd name="T6" fmla="*/ 370 w 370"/>
                <a:gd name="T7" fmla="*/ 109 h 385"/>
                <a:gd name="T8" fmla="*/ 145 w 370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85">
                  <a:moveTo>
                    <a:pt x="145" y="385"/>
                  </a:moveTo>
                  <a:cubicBezTo>
                    <a:pt x="96" y="361"/>
                    <a:pt x="49" y="339"/>
                    <a:pt x="0" y="316"/>
                  </a:cubicBezTo>
                  <a:cubicBezTo>
                    <a:pt x="71" y="210"/>
                    <a:pt x="140" y="105"/>
                    <a:pt x="211" y="0"/>
                  </a:cubicBezTo>
                  <a:cubicBezTo>
                    <a:pt x="264" y="37"/>
                    <a:pt x="317" y="73"/>
                    <a:pt x="370" y="109"/>
                  </a:cubicBezTo>
                  <a:cubicBezTo>
                    <a:pt x="295" y="201"/>
                    <a:pt x="220" y="292"/>
                    <a:pt x="145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6D4B5FE-AC8A-741A-58A5-7D7D72992077}"/>
                </a:ext>
              </a:extLst>
            </p:cNvPr>
            <p:cNvSpPr/>
            <p:nvPr/>
          </p:nvSpPr>
          <p:spPr bwMode="auto">
            <a:xfrm>
              <a:off x="-788" y="1611"/>
              <a:ext cx="338" cy="381"/>
            </a:xfrm>
            <a:custGeom>
              <a:avLst/>
              <a:gdLst>
                <a:gd name="T0" fmla="*/ 105 w 286"/>
                <a:gd name="T1" fmla="*/ 0 h 322"/>
                <a:gd name="T2" fmla="*/ 286 w 286"/>
                <a:gd name="T3" fmla="*/ 112 h 322"/>
                <a:gd name="T4" fmla="*/ 280 w 286"/>
                <a:gd name="T5" fmla="*/ 121 h 322"/>
                <a:gd name="T6" fmla="*/ 175 w 286"/>
                <a:gd name="T7" fmla="*/ 272 h 322"/>
                <a:gd name="T8" fmla="*/ 163 w 286"/>
                <a:gd name="T9" fmla="*/ 283 h 322"/>
                <a:gd name="T10" fmla="*/ 105 w 286"/>
                <a:gd name="T11" fmla="*/ 322 h 322"/>
                <a:gd name="T12" fmla="*/ 119 w 286"/>
                <a:gd name="T13" fmla="*/ 255 h 322"/>
                <a:gd name="T14" fmla="*/ 103 w 286"/>
                <a:gd name="T15" fmla="*/ 221 h 322"/>
                <a:gd name="T16" fmla="*/ 0 w 286"/>
                <a:gd name="T17" fmla="*/ 163 h 322"/>
                <a:gd name="T18" fmla="*/ 105 w 286"/>
                <a:gd name="T1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322">
                  <a:moveTo>
                    <a:pt x="105" y="0"/>
                  </a:moveTo>
                  <a:cubicBezTo>
                    <a:pt x="166" y="38"/>
                    <a:pt x="225" y="75"/>
                    <a:pt x="286" y="112"/>
                  </a:cubicBezTo>
                  <a:cubicBezTo>
                    <a:pt x="283" y="116"/>
                    <a:pt x="282" y="118"/>
                    <a:pt x="280" y="121"/>
                  </a:cubicBezTo>
                  <a:cubicBezTo>
                    <a:pt x="245" y="171"/>
                    <a:pt x="210" y="222"/>
                    <a:pt x="175" y="272"/>
                  </a:cubicBezTo>
                  <a:cubicBezTo>
                    <a:pt x="172" y="276"/>
                    <a:pt x="168" y="280"/>
                    <a:pt x="163" y="283"/>
                  </a:cubicBezTo>
                  <a:cubicBezTo>
                    <a:pt x="145" y="296"/>
                    <a:pt x="126" y="308"/>
                    <a:pt x="105" y="322"/>
                  </a:cubicBezTo>
                  <a:cubicBezTo>
                    <a:pt x="110" y="298"/>
                    <a:pt x="114" y="277"/>
                    <a:pt x="119" y="255"/>
                  </a:cubicBezTo>
                  <a:cubicBezTo>
                    <a:pt x="123" y="232"/>
                    <a:pt x="123" y="232"/>
                    <a:pt x="103" y="221"/>
                  </a:cubicBezTo>
                  <a:cubicBezTo>
                    <a:pt x="69" y="202"/>
                    <a:pt x="35" y="182"/>
                    <a:pt x="0" y="163"/>
                  </a:cubicBezTo>
                  <a:cubicBezTo>
                    <a:pt x="35" y="109"/>
                    <a:pt x="70" y="55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74372652-EF96-9A84-C796-81258A656859}"/>
                </a:ext>
              </a:extLst>
            </p:cNvPr>
            <p:cNvSpPr/>
            <p:nvPr/>
          </p:nvSpPr>
          <p:spPr bwMode="auto">
            <a:xfrm>
              <a:off x="-1021" y="1499"/>
              <a:ext cx="330" cy="300"/>
            </a:xfrm>
            <a:custGeom>
              <a:avLst/>
              <a:gdLst>
                <a:gd name="T0" fmla="*/ 134 w 278"/>
                <a:gd name="T1" fmla="*/ 0 h 253"/>
                <a:gd name="T2" fmla="*/ 278 w 278"/>
                <a:gd name="T3" fmla="*/ 83 h 253"/>
                <a:gd name="T4" fmla="*/ 177 w 278"/>
                <a:gd name="T5" fmla="*/ 253 h 253"/>
                <a:gd name="T6" fmla="*/ 0 w 278"/>
                <a:gd name="T7" fmla="*/ 177 h 253"/>
                <a:gd name="T8" fmla="*/ 134 w 278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53">
                  <a:moveTo>
                    <a:pt x="134" y="0"/>
                  </a:moveTo>
                  <a:cubicBezTo>
                    <a:pt x="182" y="28"/>
                    <a:pt x="230" y="55"/>
                    <a:pt x="278" y="83"/>
                  </a:cubicBezTo>
                  <a:cubicBezTo>
                    <a:pt x="244" y="140"/>
                    <a:pt x="211" y="196"/>
                    <a:pt x="177" y="253"/>
                  </a:cubicBezTo>
                  <a:cubicBezTo>
                    <a:pt x="118" y="228"/>
                    <a:pt x="60" y="203"/>
                    <a:pt x="0" y="177"/>
                  </a:cubicBezTo>
                  <a:cubicBezTo>
                    <a:pt x="45" y="118"/>
                    <a:pt x="89" y="59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D7BBAD1-2C6E-2B3D-B6A4-0F8F62B62861}"/>
                </a:ext>
              </a:extLst>
            </p:cNvPr>
            <p:cNvSpPr/>
            <p:nvPr/>
          </p:nvSpPr>
          <p:spPr bwMode="auto">
            <a:xfrm>
              <a:off x="-892" y="2053"/>
              <a:ext cx="192" cy="124"/>
            </a:xfrm>
            <a:custGeom>
              <a:avLst/>
              <a:gdLst>
                <a:gd name="T0" fmla="*/ 0 w 162"/>
                <a:gd name="T1" fmla="*/ 47 h 105"/>
                <a:gd name="T2" fmla="*/ 162 w 162"/>
                <a:gd name="T3" fmla="*/ 0 h 105"/>
                <a:gd name="T4" fmla="*/ 101 w 162"/>
                <a:gd name="T5" fmla="*/ 105 h 105"/>
                <a:gd name="T6" fmla="*/ 0 w 162"/>
                <a:gd name="T7" fmla="*/ 4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05">
                  <a:moveTo>
                    <a:pt x="0" y="47"/>
                  </a:moveTo>
                  <a:cubicBezTo>
                    <a:pt x="55" y="31"/>
                    <a:pt x="107" y="16"/>
                    <a:pt x="162" y="0"/>
                  </a:cubicBezTo>
                  <a:cubicBezTo>
                    <a:pt x="141" y="36"/>
                    <a:pt x="121" y="70"/>
                    <a:pt x="101" y="105"/>
                  </a:cubicBezTo>
                  <a:cubicBezTo>
                    <a:pt x="68" y="86"/>
                    <a:pt x="35" y="67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10992297" y="22933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33" name="Oval 3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479115" y="5993573"/>
            <a:ext cx="692526" cy="523136"/>
            <a:chOff x="6341857" y="1228848"/>
            <a:chExt cx="988808" cy="746948"/>
          </a:xfrm>
          <a:solidFill>
            <a:schemeClr val="bg1"/>
          </a:solidFill>
        </p:grpSpPr>
        <p:sp>
          <p:nvSpPr>
            <p:cNvPr id="98" name="Oval 9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88932" y="67913"/>
            <a:ext cx="12014138" cy="672217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63" name="Group 162"/>
          <p:cNvGrpSpPr/>
          <p:nvPr/>
        </p:nvGrpSpPr>
        <p:grpSpPr>
          <a:xfrm rot="5400000">
            <a:off x="179367" y="5620823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64" name="Oval 163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/>
          <p:cNvGrpSpPr/>
          <p:nvPr/>
        </p:nvGrpSpPr>
        <p:grpSpPr>
          <a:xfrm rot="5400000">
            <a:off x="10690607" y="475900"/>
            <a:ext cx="692526" cy="523136"/>
            <a:chOff x="6341857" y="1228848"/>
            <a:chExt cx="988808" cy="746948"/>
          </a:xfrm>
          <a:solidFill>
            <a:schemeClr val="bg1"/>
          </a:solidFill>
        </p:grpSpPr>
        <p:sp>
          <p:nvSpPr>
            <p:cNvPr id="359" name="Oval 358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242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4">
            <a:extLst>
              <a:ext uri="{FF2B5EF4-FFF2-40B4-BE49-F238E27FC236}">
                <a16:creationId xmlns:a16="http://schemas.microsoft.com/office/drawing/2014/main" id="{AE2A940E-FAE9-0CA2-3D89-DA9661BC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/>
          <a:stretch>
            <a:fillRect/>
          </a:stretch>
        </p:blipFill>
        <p:spPr>
          <a:xfrm>
            <a:off x="800793" y="428106"/>
            <a:ext cx="10590414" cy="6001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recto 5">
            <a:extLst>
              <a:ext uri="{FF2B5EF4-FFF2-40B4-BE49-F238E27FC236}">
                <a16:creationId xmlns:a16="http://schemas.microsoft.com/office/drawing/2014/main" id="{4FB6FF9C-5D02-463F-F798-168CF400CBFC}"/>
              </a:ext>
            </a:extLst>
          </p:cNvPr>
          <p:cNvCxnSpPr/>
          <p:nvPr/>
        </p:nvCxnSpPr>
        <p:spPr>
          <a:xfrm>
            <a:off x="4391403" y="3849692"/>
            <a:ext cx="166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6">
            <a:extLst>
              <a:ext uri="{FF2B5EF4-FFF2-40B4-BE49-F238E27FC236}">
                <a16:creationId xmlns:a16="http://schemas.microsoft.com/office/drawing/2014/main" id="{101AAB2C-D268-5BD8-3921-22C9AC9C9416}"/>
              </a:ext>
            </a:extLst>
          </p:cNvPr>
          <p:cNvCxnSpPr/>
          <p:nvPr/>
        </p:nvCxnSpPr>
        <p:spPr>
          <a:xfrm>
            <a:off x="1612793" y="3856354"/>
            <a:ext cx="18215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rma libre: forma 8">
            <a:extLst>
              <a:ext uri="{FF2B5EF4-FFF2-40B4-BE49-F238E27FC236}">
                <a16:creationId xmlns:a16="http://schemas.microsoft.com/office/drawing/2014/main" id="{3B25DBCE-B1E2-6F5B-273A-18534096EF74}"/>
              </a:ext>
            </a:extLst>
          </p:cNvPr>
          <p:cNvSpPr/>
          <p:nvPr/>
        </p:nvSpPr>
        <p:spPr>
          <a:xfrm>
            <a:off x="3554471" y="3502247"/>
            <a:ext cx="703395" cy="703395"/>
          </a:xfrm>
          <a:custGeom>
            <a:avLst/>
            <a:gdLst>
              <a:gd name="connsiteX0" fmla="*/ 849367 w 849367"/>
              <a:gd name="connsiteY0" fmla="*/ 424684 h 849367"/>
              <a:gd name="connsiteX1" fmla="*/ 424684 w 849367"/>
              <a:gd name="connsiteY1" fmla="*/ 849367 h 849367"/>
              <a:gd name="connsiteX2" fmla="*/ 0 w 849367"/>
              <a:gd name="connsiteY2" fmla="*/ 424684 h 849367"/>
              <a:gd name="connsiteX3" fmla="*/ 424684 w 849367"/>
              <a:gd name="connsiteY3" fmla="*/ 0 h 849367"/>
              <a:gd name="connsiteX4" fmla="*/ 849367 w 849367"/>
              <a:gd name="connsiteY4" fmla="*/ 424684 h 84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67" h="849367">
                <a:moveTo>
                  <a:pt x="849367" y="424684"/>
                </a:moveTo>
                <a:cubicBezTo>
                  <a:pt x="849367" y="659230"/>
                  <a:pt x="659230" y="849367"/>
                  <a:pt x="424684" y="849367"/>
                </a:cubicBezTo>
                <a:cubicBezTo>
                  <a:pt x="190137" y="849367"/>
                  <a:pt x="0" y="659230"/>
                  <a:pt x="0" y="424684"/>
                </a:cubicBezTo>
                <a:cubicBezTo>
                  <a:pt x="0" y="190137"/>
                  <a:pt x="190137" y="0"/>
                  <a:pt x="424684" y="0"/>
                </a:cubicBezTo>
                <a:cubicBezTo>
                  <a:pt x="659230" y="0"/>
                  <a:pt x="849367" y="190137"/>
                  <a:pt x="849367" y="424684"/>
                </a:cubicBezTo>
                <a:close/>
              </a:path>
            </a:pathLst>
          </a:custGeom>
          <a:solidFill>
            <a:schemeClr val="bg1"/>
          </a:solidFill>
          <a:ln w="228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400"/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93162EFF-FD9D-CA32-5837-1B739558C5B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997312" y="1962709"/>
            <a:ext cx="3275182" cy="4485865"/>
            <a:chOff x="-1357" y="1499"/>
            <a:chExt cx="1239" cy="169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CF5F3CF-294E-B3C8-07F6-6CF74DAD24CA}"/>
                </a:ext>
              </a:extLst>
            </p:cNvPr>
            <p:cNvSpPr/>
            <p:nvPr/>
          </p:nvSpPr>
          <p:spPr bwMode="auto">
            <a:xfrm>
              <a:off x="-1357" y="1713"/>
              <a:ext cx="1140" cy="1483"/>
            </a:xfrm>
            <a:custGeom>
              <a:avLst/>
              <a:gdLst>
                <a:gd name="T0" fmla="*/ 269 w 962"/>
                <a:gd name="T1" fmla="*/ 1253 h 1253"/>
                <a:gd name="T2" fmla="*/ 315 w 962"/>
                <a:gd name="T3" fmla="*/ 890 h 1253"/>
                <a:gd name="T4" fmla="*/ 322 w 962"/>
                <a:gd name="T5" fmla="*/ 837 h 1253"/>
                <a:gd name="T6" fmla="*/ 317 w 962"/>
                <a:gd name="T7" fmla="*/ 815 h 1253"/>
                <a:gd name="T8" fmla="*/ 7 w 962"/>
                <a:gd name="T9" fmla="*/ 369 h 1253"/>
                <a:gd name="T10" fmla="*/ 0 w 962"/>
                <a:gd name="T11" fmla="*/ 359 h 1253"/>
                <a:gd name="T12" fmla="*/ 243 w 962"/>
                <a:gd name="T13" fmla="*/ 0 h 1253"/>
                <a:gd name="T14" fmla="*/ 321 w 962"/>
                <a:gd name="T15" fmla="*/ 35 h 1253"/>
                <a:gd name="T16" fmla="*/ 571 w 962"/>
                <a:gd name="T17" fmla="*/ 148 h 1253"/>
                <a:gd name="T18" fmla="*/ 579 w 962"/>
                <a:gd name="T19" fmla="*/ 163 h 1253"/>
                <a:gd name="T20" fmla="*/ 564 w 962"/>
                <a:gd name="T21" fmla="*/ 243 h 1253"/>
                <a:gd name="T22" fmla="*/ 555 w 962"/>
                <a:gd name="T23" fmla="*/ 252 h 1253"/>
                <a:gd name="T24" fmla="*/ 407 w 962"/>
                <a:gd name="T25" fmla="*/ 288 h 1253"/>
                <a:gd name="T26" fmla="*/ 393 w 962"/>
                <a:gd name="T27" fmla="*/ 284 h 1253"/>
                <a:gd name="T28" fmla="*/ 314 w 962"/>
                <a:gd name="T29" fmla="*/ 211 h 1253"/>
                <a:gd name="T30" fmla="*/ 305 w 962"/>
                <a:gd name="T31" fmla="*/ 203 h 1253"/>
                <a:gd name="T32" fmla="*/ 314 w 962"/>
                <a:gd name="T33" fmla="*/ 247 h 1253"/>
                <a:gd name="T34" fmla="*/ 310 w 962"/>
                <a:gd name="T35" fmla="*/ 267 h 1253"/>
                <a:gd name="T36" fmla="*/ 306 w 962"/>
                <a:gd name="T37" fmla="*/ 273 h 1253"/>
                <a:gd name="T38" fmla="*/ 249 w 962"/>
                <a:gd name="T39" fmla="*/ 324 h 1253"/>
                <a:gd name="T40" fmla="*/ 244 w 962"/>
                <a:gd name="T41" fmla="*/ 327 h 1253"/>
                <a:gd name="T42" fmla="*/ 287 w 962"/>
                <a:gd name="T43" fmla="*/ 345 h 1253"/>
                <a:gd name="T44" fmla="*/ 392 w 962"/>
                <a:gd name="T45" fmla="*/ 386 h 1253"/>
                <a:gd name="T46" fmla="*/ 402 w 962"/>
                <a:gd name="T47" fmla="*/ 394 h 1253"/>
                <a:gd name="T48" fmla="*/ 622 w 962"/>
                <a:gd name="T49" fmla="*/ 730 h 1253"/>
                <a:gd name="T50" fmla="*/ 624 w 962"/>
                <a:gd name="T51" fmla="*/ 734 h 1253"/>
                <a:gd name="T52" fmla="*/ 526 w 962"/>
                <a:gd name="T53" fmla="*/ 797 h 1253"/>
                <a:gd name="T54" fmla="*/ 526 w 962"/>
                <a:gd name="T55" fmla="*/ 800 h 1253"/>
                <a:gd name="T56" fmla="*/ 599 w 962"/>
                <a:gd name="T57" fmla="*/ 807 h 1253"/>
                <a:gd name="T58" fmla="*/ 645 w 962"/>
                <a:gd name="T59" fmla="*/ 1130 h 1253"/>
                <a:gd name="T60" fmla="*/ 646 w 962"/>
                <a:gd name="T61" fmla="*/ 1130 h 1253"/>
                <a:gd name="T62" fmla="*/ 646 w 962"/>
                <a:gd name="T63" fmla="*/ 1112 h 1253"/>
                <a:gd name="T64" fmla="*/ 643 w 962"/>
                <a:gd name="T65" fmla="*/ 853 h 1253"/>
                <a:gd name="T66" fmla="*/ 652 w 962"/>
                <a:gd name="T67" fmla="*/ 838 h 1253"/>
                <a:gd name="T68" fmla="*/ 701 w 962"/>
                <a:gd name="T69" fmla="*/ 814 h 1253"/>
                <a:gd name="T70" fmla="*/ 671 w 962"/>
                <a:gd name="T71" fmla="*/ 780 h 1253"/>
                <a:gd name="T72" fmla="*/ 662 w 962"/>
                <a:gd name="T73" fmla="*/ 765 h 1253"/>
                <a:gd name="T74" fmla="*/ 595 w 962"/>
                <a:gd name="T75" fmla="*/ 590 h 1253"/>
                <a:gd name="T76" fmla="*/ 586 w 962"/>
                <a:gd name="T77" fmla="*/ 574 h 1253"/>
                <a:gd name="T78" fmla="*/ 465 w 962"/>
                <a:gd name="T79" fmla="*/ 426 h 1253"/>
                <a:gd name="T80" fmla="*/ 459 w 962"/>
                <a:gd name="T81" fmla="*/ 418 h 1253"/>
                <a:gd name="T82" fmla="*/ 515 w 962"/>
                <a:gd name="T83" fmla="*/ 430 h 1253"/>
                <a:gd name="T84" fmla="*/ 671 w 962"/>
                <a:gd name="T85" fmla="*/ 464 h 1253"/>
                <a:gd name="T86" fmla="*/ 685 w 962"/>
                <a:gd name="T87" fmla="*/ 472 h 1253"/>
                <a:gd name="T88" fmla="*/ 791 w 962"/>
                <a:gd name="T89" fmla="*/ 574 h 1253"/>
                <a:gd name="T90" fmla="*/ 799 w 962"/>
                <a:gd name="T91" fmla="*/ 582 h 1253"/>
                <a:gd name="T92" fmla="*/ 962 w 962"/>
                <a:gd name="T93" fmla="*/ 437 h 1253"/>
                <a:gd name="T94" fmla="*/ 952 w 962"/>
                <a:gd name="T95" fmla="*/ 488 h 1253"/>
                <a:gd name="T96" fmla="*/ 902 w 962"/>
                <a:gd name="T97" fmla="*/ 729 h 1253"/>
                <a:gd name="T98" fmla="*/ 894 w 962"/>
                <a:gd name="T99" fmla="*/ 744 h 1253"/>
                <a:gd name="T100" fmla="*/ 808 w 962"/>
                <a:gd name="T101" fmla="*/ 850 h 1253"/>
                <a:gd name="T102" fmla="*/ 802 w 962"/>
                <a:gd name="T103" fmla="*/ 865 h 1253"/>
                <a:gd name="T104" fmla="*/ 790 w 962"/>
                <a:gd name="T105" fmla="*/ 1185 h 1253"/>
                <a:gd name="T106" fmla="*/ 787 w 962"/>
                <a:gd name="T107" fmla="*/ 1253 h 1253"/>
                <a:gd name="T108" fmla="*/ 269 w 962"/>
                <a:gd name="T109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253">
                  <a:moveTo>
                    <a:pt x="269" y="1253"/>
                  </a:moveTo>
                  <a:cubicBezTo>
                    <a:pt x="284" y="1132"/>
                    <a:pt x="300" y="1011"/>
                    <a:pt x="315" y="890"/>
                  </a:cubicBezTo>
                  <a:cubicBezTo>
                    <a:pt x="317" y="872"/>
                    <a:pt x="320" y="854"/>
                    <a:pt x="322" y="837"/>
                  </a:cubicBezTo>
                  <a:cubicBezTo>
                    <a:pt x="323" y="829"/>
                    <a:pt x="322" y="822"/>
                    <a:pt x="317" y="815"/>
                  </a:cubicBezTo>
                  <a:cubicBezTo>
                    <a:pt x="214" y="667"/>
                    <a:pt x="110" y="518"/>
                    <a:pt x="7" y="369"/>
                  </a:cubicBezTo>
                  <a:cubicBezTo>
                    <a:pt x="5" y="366"/>
                    <a:pt x="3" y="363"/>
                    <a:pt x="0" y="359"/>
                  </a:cubicBezTo>
                  <a:cubicBezTo>
                    <a:pt x="81" y="240"/>
                    <a:pt x="162" y="120"/>
                    <a:pt x="243" y="0"/>
                  </a:cubicBezTo>
                  <a:cubicBezTo>
                    <a:pt x="270" y="12"/>
                    <a:pt x="295" y="24"/>
                    <a:pt x="321" y="35"/>
                  </a:cubicBezTo>
                  <a:cubicBezTo>
                    <a:pt x="404" y="73"/>
                    <a:pt x="487" y="111"/>
                    <a:pt x="571" y="148"/>
                  </a:cubicBezTo>
                  <a:cubicBezTo>
                    <a:pt x="578" y="151"/>
                    <a:pt x="581" y="155"/>
                    <a:pt x="579" y="163"/>
                  </a:cubicBezTo>
                  <a:cubicBezTo>
                    <a:pt x="574" y="190"/>
                    <a:pt x="569" y="216"/>
                    <a:pt x="564" y="243"/>
                  </a:cubicBezTo>
                  <a:cubicBezTo>
                    <a:pt x="563" y="249"/>
                    <a:pt x="560" y="251"/>
                    <a:pt x="555" y="252"/>
                  </a:cubicBezTo>
                  <a:cubicBezTo>
                    <a:pt x="506" y="264"/>
                    <a:pt x="456" y="276"/>
                    <a:pt x="407" y="288"/>
                  </a:cubicBezTo>
                  <a:cubicBezTo>
                    <a:pt x="401" y="290"/>
                    <a:pt x="397" y="288"/>
                    <a:pt x="393" y="284"/>
                  </a:cubicBezTo>
                  <a:cubicBezTo>
                    <a:pt x="367" y="260"/>
                    <a:pt x="341" y="236"/>
                    <a:pt x="314" y="211"/>
                  </a:cubicBezTo>
                  <a:cubicBezTo>
                    <a:pt x="312" y="209"/>
                    <a:pt x="309" y="207"/>
                    <a:pt x="305" y="203"/>
                  </a:cubicBezTo>
                  <a:cubicBezTo>
                    <a:pt x="308" y="220"/>
                    <a:pt x="310" y="234"/>
                    <a:pt x="314" y="247"/>
                  </a:cubicBezTo>
                  <a:cubicBezTo>
                    <a:pt x="315" y="255"/>
                    <a:pt x="315" y="261"/>
                    <a:pt x="310" y="267"/>
                  </a:cubicBezTo>
                  <a:cubicBezTo>
                    <a:pt x="308" y="269"/>
                    <a:pt x="307" y="271"/>
                    <a:pt x="306" y="273"/>
                  </a:cubicBezTo>
                  <a:cubicBezTo>
                    <a:pt x="294" y="297"/>
                    <a:pt x="277" y="316"/>
                    <a:pt x="249" y="324"/>
                  </a:cubicBezTo>
                  <a:cubicBezTo>
                    <a:pt x="248" y="324"/>
                    <a:pt x="247" y="325"/>
                    <a:pt x="244" y="327"/>
                  </a:cubicBezTo>
                  <a:cubicBezTo>
                    <a:pt x="259" y="333"/>
                    <a:pt x="273" y="339"/>
                    <a:pt x="287" y="345"/>
                  </a:cubicBezTo>
                  <a:cubicBezTo>
                    <a:pt x="322" y="358"/>
                    <a:pt x="357" y="372"/>
                    <a:pt x="392" y="386"/>
                  </a:cubicBezTo>
                  <a:cubicBezTo>
                    <a:pt x="396" y="388"/>
                    <a:pt x="400" y="391"/>
                    <a:pt x="402" y="394"/>
                  </a:cubicBezTo>
                  <a:cubicBezTo>
                    <a:pt x="476" y="506"/>
                    <a:pt x="549" y="618"/>
                    <a:pt x="622" y="730"/>
                  </a:cubicBezTo>
                  <a:cubicBezTo>
                    <a:pt x="622" y="731"/>
                    <a:pt x="623" y="732"/>
                    <a:pt x="624" y="734"/>
                  </a:cubicBezTo>
                  <a:cubicBezTo>
                    <a:pt x="591" y="755"/>
                    <a:pt x="558" y="776"/>
                    <a:pt x="526" y="797"/>
                  </a:cubicBezTo>
                  <a:cubicBezTo>
                    <a:pt x="526" y="798"/>
                    <a:pt x="526" y="799"/>
                    <a:pt x="526" y="800"/>
                  </a:cubicBezTo>
                  <a:cubicBezTo>
                    <a:pt x="550" y="802"/>
                    <a:pt x="574" y="804"/>
                    <a:pt x="599" y="807"/>
                  </a:cubicBezTo>
                  <a:cubicBezTo>
                    <a:pt x="614" y="915"/>
                    <a:pt x="629" y="1023"/>
                    <a:pt x="645" y="1130"/>
                  </a:cubicBezTo>
                  <a:cubicBezTo>
                    <a:pt x="645" y="1130"/>
                    <a:pt x="646" y="1130"/>
                    <a:pt x="646" y="1130"/>
                  </a:cubicBezTo>
                  <a:cubicBezTo>
                    <a:pt x="646" y="1124"/>
                    <a:pt x="646" y="1118"/>
                    <a:pt x="646" y="1112"/>
                  </a:cubicBezTo>
                  <a:cubicBezTo>
                    <a:pt x="645" y="1026"/>
                    <a:pt x="645" y="940"/>
                    <a:pt x="643" y="853"/>
                  </a:cubicBezTo>
                  <a:cubicBezTo>
                    <a:pt x="643" y="846"/>
                    <a:pt x="645" y="841"/>
                    <a:pt x="652" y="838"/>
                  </a:cubicBezTo>
                  <a:cubicBezTo>
                    <a:pt x="669" y="831"/>
                    <a:pt x="684" y="822"/>
                    <a:pt x="701" y="814"/>
                  </a:cubicBezTo>
                  <a:cubicBezTo>
                    <a:pt x="691" y="802"/>
                    <a:pt x="681" y="792"/>
                    <a:pt x="671" y="780"/>
                  </a:cubicBezTo>
                  <a:cubicBezTo>
                    <a:pt x="668" y="776"/>
                    <a:pt x="664" y="770"/>
                    <a:pt x="662" y="765"/>
                  </a:cubicBezTo>
                  <a:cubicBezTo>
                    <a:pt x="640" y="706"/>
                    <a:pt x="618" y="648"/>
                    <a:pt x="595" y="590"/>
                  </a:cubicBezTo>
                  <a:cubicBezTo>
                    <a:pt x="593" y="584"/>
                    <a:pt x="590" y="578"/>
                    <a:pt x="586" y="574"/>
                  </a:cubicBezTo>
                  <a:cubicBezTo>
                    <a:pt x="546" y="524"/>
                    <a:pt x="505" y="475"/>
                    <a:pt x="465" y="426"/>
                  </a:cubicBezTo>
                  <a:cubicBezTo>
                    <a:pt x="463" y="424"/>
                    <a:pt x="462" y="422"/>
                    <a:pt x="459" y="418"/>
                  </a:cubicBezTo>
                  <a:cubicBezTo>
                    <a:pt x="479" y="423"/>
                    <a:pt x="497" y="426"/>
                    <a:pt x="515" y="430"/>
                  </a:cubicBezTo>
                  <a:cubicBezTo>
                    <a:pt x="567" y="441"/>
                    <a:pt x="619" y="452"/>
                    <a:pt x="671" y="464"/>
                  </a:cubicBezTo>
                  <a:cubicBezTo>
                    <a:pt x="676" y="465"/>
                    <a:pt x="682" y="468"/>
                    <a:pt x="685" y="472"/>
                  </a:cubicBezTo>
                  <a:cubicBezTo>
                    <a:pt x="721" y="505"/>
                    <a:pt x="756" y="540"/>
                    <a:pt x="791" y="574"/>
                  </a:cubicBezTo>
                  <a:cubicBezTo>
                    <a:pt x="793" y="576"/>
                    <a:pt x="796" y="578"/>
                    <a:pt x="799" y="582"/>
                  </a:cubicBezTo>
                  <a:cubicBezTo>
                    <a:pt x="853" y="534"/>
                    <a:pt x="906" y="486"/>
                    <a:pt x="962" y="437"/>
                  </a:cubicBezTo>
                  <a:cubicBezTo>
                    <a:pt x="958" y="456"/>
                    <a:pt x="955" y="472"/>
                    <a:pt x="952" y="488"/>
                  </a:cubicBezTo>
                  <a:cubicBezTo>
                    <a:pt x="935" y="568"/>
                    <a:pt x="919" y="648"/>
                    <a:pt x="902" y="729"/>
                  </a:cubicBezTo>
                  <a:cubicBezTo>
                    <a:pt x="901" y="734"/>
                    <a:pt x="898" y="740"/>
                    <a:pt x="894" y="744"/>
                  </a:cubicBezTo>
                  <a:cubicBezTo>
                    <a:pt x="866" y="780"/>
                    <a:pt x="837" y="815"/>
                    <a:pt x="808" y="850"/>
                  </a:cubicBezTo>
                  <a:cubicBezTo>
                    <a:pt x="805" y="854"/>
                    <a:pt x="803" y="860"/>
                    <a:pt x="802" y="865"/>
                  </a:cubicBezTo>
                  <a:cubicBezTo>
                    <a:pt x="798" y="972"/>
                    <a:pt x="794" y="1078"/>
                    <a:pt x="790" y="1185"/>
                  </a:cubicBezTo>
                  <a:cubicBezTo>
                    <a:pt x="790" y="1208"/>
                    <a:pt x="788" y="1231"/>
                    <a:pt x="787" y="1253"/>
                  </a:cubicBezTo>
                  <a:cubicBezTo>
                    <a:pt x="614" y="1253"/>
                    <a:pt x="442" y="1253"/>
                    <a:pt x="269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E58670B-545B-FAC6-1E5E-D7170DDD7EBA}"/>
                </a:ext>
              </a:extLst>
            </p:cNvPr>
            <p:cNvSpPr/>
            <p:nvPr/>
          </p:nvSpPr>
          <p:spPr bwMode="auto">
            <a:xfrm>
              <a:off x="-527" y="1942"/>
              <a:ext cx="409" cy="433"/>
            </a:xfrm>
            <a:custGeom>
              <a:avLst/>
              <a:gdLst>
                <a:gd name="T0" fmla="*/ 345 w 345"/>
                <a:gd name="T1" fmla="*/ 145 h 366"/>
                <a:gd name="T2" fmla="*/ 292 w 345"/>
                <a:gd name="T3" fmla="*/ 192 h 366"/>
                <a:gd name="T4" fmla="*/ 107 w 345"/>
                <a:gd name="T5" fmla="*/ 358 h 366"/>
                <a:gd name="T6" fmla="*/ 98 w 345"/>
                <a:gd name="T7" fmla="*/ 366 h 366"/>
                <a:gd name="T8" fmla="*/ 0 w 345"/>
                <a:gd name="T9" fmla="*/ 279 h 366"/>
                <a:gd name="T10" fmla="*/ 232 w 345"/>
                <a:gd name="T11" fmla="*/ 0 h 366"/>
                <a:gd name="T12" fmla="*/ 255 w 345"/>
                <a:gd name="T13" fmla="*/ 29 h 366"/>
                <a:gd name="T14" fmla="*/ 339 w 345"/>
                <a:gd name="T15" fmla="*/ 137 h 366"/>
                <a:gd name="T16" fmla="*/ 345 w 345"/>
                <a:gd name="T17" fmla="*/ 143 h 366"/>
                <a:gd name="T18" fmla="*/ 345 w 345"/>
                <a:gd name="T19" fmla="*/ 14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5" h="366">
                  <a:moveTo>
                    <a:pt x="345" y="145"/>
                  </a:moveTo>
                  <a:cubicBezTo>
                    <a:pt x="327" y="161"/>
                    <a:pt x="309" y="176"/>
                    <a:pt x="292" y="192"/>
                  </a:cubicBezTo>
                  <a:cubicBezTo>
                    <a:pt x="230" y="247"/>
                    <a:pt x="168" y="303"/>
                    <a:pt x="107" y="358"/>
                  </a:cubicBezTo>
                  <a:cubicBezTo>
                    <a:pt x="104" y="361"/>
                    <a:pt x="101" y="363"/>
                    <a:pt x="98" y="366"/>
                  </a:cubicBezTo>
                  <a:cubicBezTo>
                    <a:pt x="65" y="337"/>
                    <a:pt x="33" y="308"/>
                    <a:pt x="0" y="279"/>
                  </a:cubicBezTo>
                  <a:cubicBezTo>
                    <a:pt x="78" y="186"/>
                    <a:pt x="155" y="93"/>
                    <a:pt x="232" y="0"/>
                  </a:cubicBezTo>
                  <a:cubicBezTo>
                    <a:pt x="240" y="10"/>
                    <a:pt x="247" y="19"/>
                    <a:pt x="255" y="29"/>
                  </a:cubicBezTo>
                  <a:cubicBezTo>
                    <a:pt x="283" y="65"/>
                    <a:pt x="311" y="101"/>
                    <a:pt x="339" y="137"/>
                  </a:cubicBezTo>
                  <a:cubicBezTo>
                    <a:pt x="341" y="140"/>
                    <a:pt x="343" y="141"/>
                    <a:pt x="345" y="143"/>
                  </a:cubicBezTo>
                  <a:cubicBezTo>
                    <a:pt x="345" y="144"/>
                    <a:pt x="345" y="145"/>
                    <a:pt x="3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689033A-6F62-02CD-5E9E-5A42EC7AE08E}"/>
                </a:ext>
              </a:extLst>
            </p:cNvPr>
            <p:cNvSpPr/>
            <p:nvPr/>
          </p:nvSpPr>
          <p:spPr bwMode="auto">
            <a:xfrm>
              <a:off x="-711" y="1795"/>
              <a:ext cx="438" cy="456"/>
            </a:xfrm>
            <a:custGeom>
              <a:avLst/>
              <a:gdLst>
                <a:gd name="T0" fmla="*/ 145 w 370"/>
                <a:gd name="T1" fmla="*/ 385 h 385"/>
                <a:gd name="T2" fmla="*/ 0 w 370"/>
                <a:gd name="T3" fmla="*/ 316 h 385"/>
                <a:gd name="T4" fmla="*/ 211 w 370"/>
                <a:gd name="T5" fmla="*/ 0 h 385"/>
                <a:gd name="T6" fmla="*/ 370 w 370"/>
                <a:gd name="T7" fmla="*/ 109 h 385"/>
                <a:gd name="T8" fmla="*/ 145 w 370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85">
                  <a:moveTo>
                    <a:pt x="145" y="385"/>
                  </a:moveTo>
                  <a:cubicBezTo>
                    <a:pt x="96" y="361"/>
                    <a:pt x="49" y="339"/>
                    <a:pt x="0" y="316"/>
                  </a:cubicBezTo>
                  <a:cubicBezTo>
                    <a:pt x="71" y="210"/>
                    <a:pt x="140" y="105"/>
                    <a:pt x="211" y="0"/>
                  </a:cubicBezTo>
                  <a:cubicBezTo>
                    <a:pt x="264" y="37"/>
                    <a:pt x="317" y="73"/>
                    <a:pt x="370" y="109"/>
                  </a:cubicBezTo>
                  <a:cubicBezTo>
                    <a:pt x="295" y="201"/>
                    <a:pt x="220" y="292"/>
                    <a:pt x="145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6D4B5FE-AC8A-741A-58A5-7D7D72992077}"/>
                </a:ext>
              </a:extLst>
            </p:cNvPr>
            <p:cNvSpPr/>
            <p:nvPr/>
          </p:nvSpPr>
          <p:spPr bwMode="auto">
            <a:xfrm>
              <a:off x="-788" y="1611"/>
              <a:ext cx="338" cy="381"/>
            </a:xfrm>
            <a:custGeom>
              <a:avLst/>
              <a:gdLst>
                <a:gd name="T0" fmla="*/ 105 w 286"/>
                <a:gd name="T1" fmla="*/ 0 h 322"/>
                <a:gd name="T2" fmla="*/ 286 w 286"/>
                <a:gd name="T3" fmla="*/ 112 h 322"/>
                <a:gd name="T4" fmla="*/ 280 w 286"/>
                <a:gd name="T5" fmla="*/ 121 h 322"/>
                <a:gd name="T6" fmla="*/ 175 w 286"/>
                <a:gd name="T7" fmla="*/ 272 h 322"/>
                <a:gd name="T8" fmla="*/ 163 w 286"/>
                <a:gd name="T9" fmla="*/ 283 h 322"/>
                <a:gd name="T10" fmla="*/ 105 w 286"/>
                <a:gd name="T11" fmla="*/ 322 h 322"/>
                <a:gd name="T12" fmla="*/ 119 w 286"/>
                <a:gd name="T13" fmla="*/ 255 h 322"/>
                <a:gd name="T14" fmla="*/ 103 w 286"/>
                <a:gd name="T15" fmla="*/ 221 h 322"/>
                <a:gd name="T16" fmla="*/ 0 w 286"/>
                <a:gd name="T17" fmla="*/ 163 h 322"/>
                <a:gd name="T18" fmla="*/ 105 w 286"/>
                <a:gd name="T1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322">
                  <a:moveTo>
                    <a:pt x="105" y="0"/>
                  </a:moveTo>
                  <a:cubicBezTo>
                    <a:pt x="166" y="38"/>
                    <a:pt x="225" y="75"/>
                    <a:pt x="286" y="112"/>
                  </a:cubicBezTo>
                  <a:cubicBezTo>
                    <a:pt x="283" y="116"/>
                    <a:pt x="282" y="118"/>
                    <a:pt x="280" y="121"/>
                  </a:cubicBezTo>
                  <a:cubicBezTo>
                    <a:pt x="245" y="171"/>
                    <a:pt x="210" y="222"/>
                    <a:pt x="175" y="272"/>
                  </a:cubicBezTo>
                  <a:cubicBezTo>
                    <a:pt x="172" y="276"/>
                    <a:pt x="168" y="280"/>
                    <a:pt x="163" y="283"/>
                  </a:cubicBezTo>
                  <a:cubicBezTo>
                    <a:pt x="145" y="296"/>
                    <a:pt x="126" y="308"/>
                    <a:pt x="105" y="322"/>
                  </a:cubicBezTo>
                  <a:cubicBezTo>
                    <a:pt x="110" y="298"/>
                    <a:pt x="114" y="277"/>
                    <a:pt x="119" y="255"/>
                  </a:cubicBezTo>
                  <a:cubicBezTo>
                    <a:pt x="123" y="232"/>
                    <a:pt x="123" y="232"/>
                    <a:pt x="103" y="221"/>
                  </a:cubicBezTo>
                  <a:cubicBezTo>
                    <a:pt x="69" y="202"/>
                    <a:pt x="35" y="182"/>
                    <a:pt x="0" y="163"/>
                  </a:cubicBezTo>
                  <a:cubicBezTo>
                    <a:pt x="35" y="109"/>
                    <a:pt x="70" y="55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74372652-EF96-9A84-C796-81258A656859}"/>
                </a:ext>
              </a:extLst>
            </p:cNvPr>
            <p:cNvSpPr/>
            <p:nvPr/>
          </p:nvSpPr>
          <p:spPr bwMode="auto">
            <a:xfrm>
              <a:off x="-1021" y="1499"/>
              <a:ext cx="330" cy="300"/>
            </a:xfrm>
            <a:custGeom>
              <a:avLst/>
              <a:gdLst>
                <a:gd name="T0" fmla="*/ 134 w 278"/>
                <a:gd name="T1" fmla="*/ 0 h 253"/>
                <a:gd name="T2" fmla="*/ 278 w 278"/>
                <a:gd name="T3" fmla="*/ 83 h 253"/>
                <a:gd name="T4" fmla="*/ 177 w 278"/>
                <a:gd name="T5" fmla="*/ 253 h 253"/>
                <a:gd name="T6" fmla="*/ 0 w 278"/>
                <a:gd name="T7" fmla="*/ 177 h 253"/>
                <a:gd name="T8" fmla="*/ 134 w 278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53">
                  <a:moveTo>
                    <a:pt x="134" y="0"/>
                  </a:moveTo>
                  <a:cubicBezTo>
                    <a:pt x="182" y="28"/>
                    <a:pt x="230" y="55"/>
                    <a:pt x="278" y="83"/>
                  </a:cubicBezTo>
                  <a:cubicBezTo>
                    <a:pt x="244" y="140"/>
                    <a:pt x="211" y="196"/>
                    <a:pt x="177" y="253"/>
                  </a:cubicBezTo>
                  <a:cubicBezTo>
                    <a:pt x="118" y="228"/>
                    <a:pt x="60" y="203"/>
                    <a:pt x="0" y="177"/>
                  </a:cubicBezTo>
                  <a:cubicBezTo>
                    <a:pt x="45" y="118"/>
                    <a:pt x="89" y="59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D7BBAD1-2C6E-2B3D-B6A4-0F8F62B62861}"/>
                </a:ext>
              </a:extLst>
            </p:cNvPr>
            <p:cNvSpPr/>
            <p:nvPr/>
          </p:nvSpPr>
          <p:spPr bwMode="auto">
            <a:xfrm>
              <a:off x="-892" y="2053"/>
              <a:ext cx="192" cy="124"/>
            </a:xfrm>
            <a:custGeom>
              <a:avLst/>
              <a:gdLst>
                <a:gd name="T0" fmla="*/ 0 w 162"/>
                <a:gd name="T1" fmla="*/ 47 h 105"/>
                <a:gd name="T2" fmla="*/ 162 w 162"/>
                <a:gd name="T3" fmla="*/ 0 h 105"/>
                <a:gd name="T4" fmla="*/ 101 w 162"/>
                <a:gd name="T5" fmla="*/ 105 h 105"/>
                <a:gd name="T6" fmla="*/ 0 w 162"/>
                <a:gd name="T7" fmla="*/ 4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05">
                  <a:moveTo>
                    <a:pt x="0" y="47"/>
                  </a:moveTo>
                  <a:cubicBezTo>
                    <a:pt x="55" y="31"/>
                    <a:pt x="107" y="16"/>
                    <a:pt x="162" y="0"/>
                  </a:cubicBezTo>
                  <a:cubicBezTo>
                    <a:pt x="141" y="36"/>
                    <a:pt x="121" y="70"/>
                    <a:pt x="101" y="105"/>
                  </a:cubicBezTo>
                  <a:cubicBezTo>
                    <a:pt x="68" y="86"/>
                    <a:pt x="35" y="67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10992297" y="22933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33" name="Oval 3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479115" y="5993573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98" name="Oval 97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88932" y="67913"/>
            <a:ext cx="12014138" cy="672217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3B4E0-1544-5B0A-BBBE-D22818664F49}"/>
              </a:ext>
            </a:extLst>
          </p:cNvPr>
          <p:cNvSpPr txBox="1"/>
          <p:nvPr/>
        </p:nvSpPr>
        <p:spPr>
          <a:xfrm>
            <a:off x="1664564" y="2328798"/>
            <a:ext cx="448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Agency FB" panose="020B0503020202020204" pitchFamily="34" charset="0"/>
              </a:rPr>
              <a:t>Prosím, otázky, komentáre alebo dotazy až po skončení prezentácie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236767" y="1921243"/>
            <a:ext cx="3568081" cy="3775194"/>
          </a:xfrm>
          <a:prstGeom prst="rect">
            <a:avLst/>
          </a:prstGeom>
          <a:solidFill>
            <a:srgbClr val="E4063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8381" y="1863272"/>
            <a:ext cx="5964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Vznik</a:t>
            </a:r>
            <a:r>
              <a:rPr lang="en-US" sz="1600" b="1" dirty="0"/>
              <a:t> </a:t>
            </a:r>
            <a:r>
              <a:rPr lang="en-US" sz="1600" b="1" dirty="0" err="1"/>
              <a:t>východného</a:t>
            </a:r>
            <a:r>
              <a:rPr lang="en-US" sz="1600" b="1" dirty="0"/>
              <a:t> </a:t>
            </a:r>
            <a:r>
              <a:rPr lang="en-US" sz="1600" b="1" dirty="0" err="1"/>
              <a:t>bloku</a:t>
            </a:r>
            <a:r>
              <a:rPr lang="en-US" sz="1600" b="1" dirty="0"/>
              <a:t> (1945–1949):</a:t>
            </a:r>
          </a:p>
          <a:p>
            <a:r>
              <a:rPr lang="sk-SK" sz="1600" dirty="0"/>
              <a:t>- </a:t>
            </a:r>
            <a:r>
              <a:rPr lang="en-US" sz="1600" dirty="0"/>
              <a:t>Po 2. </a:t>
            </a:r>
            <a:r>
              <a:rPr lang="en-US" sz="1600" dirty="0" err="1"/>
              <a:t>svetovej</a:t>
            </a:r>
            <a:r>
              <a:rPr lang="en-US" sz="1600" dirty="0"/>
              <a:t> </a:t>
            </a:r>
            <a:r>
              <a:rPr lang="en-US" sz="1600" dirty="0" err="1"/>
              <a:t>vojne</a:t>
            </a:r>
            <a:r>
              <a:rPr lang="en-US" sz="1600" dirty="0"/>
              <a:t> </a:t>
            </a:r>
            <a:r>
              <a:rPr lang="en-US" sz="1600" dirty="0" err="1"/>
              <a:t>sovietska</a:t>
            </a:r>
            <a:r>
              <a:rPr lang="en-US" sz="1600" dirty="0"/>
              <a:t> </a:t>
            </a:r>
            <a:r>
              <a:rPr lang="en-US" sz="1600" dirty="0" err="1"/>
              <a:t>kontrola</a:t>
            </a:r>
            <a:r>
              <a:rPr lang="en-US" sz="1600" dirty="0"/>
              <a:t> v </a:t>
            </a:r>
            <a:r>
              <a:rPr lang="en-US" sz="1600" dirty="0" err="1"/>
              <a:t>krajinách</a:t>
            </a:r>
            <a:r>
              <a:rPr lang="en-US" sz="1600" dirty="0"/>
              <a:t> </a:t>
            </a:r>
            <a:r>
              <a:rPr lang="en-US" sz="1600" dirty="0" err="1"/>
              <a:t>východnej</a:t>
            </a:r>
            <a:r>
              <a:rPr lang="en-US" sz="1600" dirty="0"/>
              <a:t> </a:t>
            </a:r>
            <a:r>
              <a:rPr lang="en-US" sz="1600" dirty="0" err="1"/>
              <a:t>Európy</a:t>
            </a:r>
            <a:endParaRPr lang="en-US" sz="1600" dirty="0"/>
          </a:p>
          <a:p>
            <a:r>
              <a:rPr lang="sk-SK" sz="1600" dirty="0"/>
              <a:t>- </a:t>
            </a:r>
            <a:r>
              <a:rPr lang="en-US" sz="1600" dirty="0" err="1"/>
              <a:t>Vznik</a:t>
            </a:r>
            <a:r>
              <a:rPr lang="en-US" sz="1600" dirty="0"/>
              <a:t> </a:t>
            </a:r>
            <a:r>
              <a:rPr lang="en-US" sz="1600" dirty="0" err="1"/>
              <a:t>štátov</a:t>
            </a:r>
            <a:r>
              <a:rPr lang="sk-SK" sz="1600" dirty="0"/>
              <a:t>: </a:t>
            </a:r>
            <a:r>
              <a:rPr lang="en-US" sz="1600" dirty="0" err="1"/>
              <a:t>Poľsko</a:t>
            </a:r>
            <a:r>
              <a:rPr lang="en-US" sz="1600" dirty="0"/>
              <a:t>, </a:t>
            </a:r>
            <a:r>
              <a:rPr lang="en-US" sz="1600" dirty="0" err="1"/>
              <a:t>Maďarsko</a:t>
            </a:r>
            <a:r>
              <a:rPr lang="en-US" sz="1600" dirty="0"/>
              <a:t>, </a:t>
            </a:r>
            <a:r>
              <a:rPr lang="en-US" sz="1600" dirty="0" err="1"/>
              <a:t>Československo</a:t>
            </a:r>
            <a:r>
              <a:rPr lang="en-US" sz="1600" dirty="0"/>
              <a:t>, </a:t>
            </a:r>
            <a:r>
              <a:rPr lang="en-US" sz="1600" dirty="0" err="1"/>
              <a:t>Východné</a:t>
            </a:r>
            <a:r>
              <a:rPr lang="en-US" sz="1600" dirty="0"/>
              <a:t> </a:t>
            </a:r>
            <a:r>
              <a:rPr lang="sk-SK" sz="1600" dirty="0"/>
              <a:t>      </a:t>
            </a:r>
            <a:br>
              <a:rPr lang="sk-SK" sz="1600" dirty="0"/>
            </a:br>
            <a:r>
              <a:rPr lang="sk-SK" sz="1600" dirty="0"/>
              <a:t>                          </a:t>
            </a:r>
            <a:r>
              <a:rPr lang="en-US" sz="1600" dirty="0" err="1"/>
              <a:t>Nemecko</a:t>
            </a:r>
            <a:r>
              <a:rPr lang="en-US" sz="1600" dirty="0"/>
              <a:t>, </a:t>
            </a:r>
            <a:r>
              <a:rPr lang="en-US" sz="1600" dirty="0" err="1"/>
              <a:t>Rumunsko</a:t>
            </a:r>
            <a:r>
              <a:rPr lang="en-US" sz="1600" dirty="0"/>
              <a:t>, </a:t>
            </a:r>
            <a:r>
              <a:rPr lang="en-US" sz="1600" dirty="0" err="1"/>
              <a:t>Bulharsko</a:t>
            </a:r>
            <a:endParaRPr lang="en-US" sz="1600" dirty="0"/>
          </a:p>
          <a:p>
            <a:endParaRPr lang="en-US" sz="1600" b="1" dirty="0"/>
          </a:p>
          <a:p>
            <a:r>
              <a:rPr lang="en-US" sz="1600" b="1" dirty="0" err="1"/>
              <a:t>Hlavné</a:t>
            </a:r>
            <a:r>
              <a:rPr lang="en-US" sz="1600" b="1" dirty="0"/>
              <a:t> </a:t>
            </a:r>
            <a:r>
              <a:rPr lang="en-US" sz="1600" b="1" dirty="0" err="1"/>
              <a:t>výhody</a:t>
            </a:r>
            <a:r>
              <a:rPr lang="en-US" sz="1600" b="1" dirty="0"/>
              <a:t> </a:t>
            </a:r>
            <a:r>
              <a:rPr lang="en-US" sz="1600" b="1" dirty="0" err="1"/>
              <a:t>socializmu</a:t>
            </a:r>
            <a:r>
              <a:rPr lang="en-US" sz="1600" b="1" dirty="0"/>
              <a:t>:</a:t>
            </a:r>
          </a:p>
          <a:p>
            <a:r>
              <a:rPr lang="sk-SK" sz="1600" dirty="0"/>
              <a:t>- </a:t>
            </a:r>
            <a:r>
              <a:rPr lang="en-US" sz="1600" dirty="0" err="1"/>
              <a:t>Masová</a:t>
            </a:r>
            <a:r>
              <a:rPr lang="en-US" sz="1600" dirty="0"/>
              <a:t> </a:t>
            </a:r>
            <a:r>
              <a:rPr lang="en-US" sz="1600" dirty="0" err="1"/>
              <a:t>industrializácia</a:t>
            </a:r>
            <a:endParaRPr lang="en-US" sz="1600" dirty="0"/>
          </a:p>
          <a:p>
            <a:r>
              <a:rPr lang="sk-SK" sz="1600" dirty="0"/>
              <a:t>- </a:t>
            </a:r>
            <a:r>
              <a:rPr lang="en-US" sz="1600" dirty="0" err="1"/>
              <a:t>Prístup</a:t>
            </a:r>
            <a:r>
              <a:rPr lang="en-US" sz="1600" dirty="0"/>
              <a:t> k </a:t>
            </a:r>
            <a:r>
              <a:rPr lang="en-US" sz="1600" dirty="0" err="1"/>
              <a:t>vzdelaniu</a:t>
            </a:r>
            <a:r>
              <a:rPr lang="en-US" sz="1600" dirty="0"/>
              <a:t> a </a:t>
            </a:r>
            <a:r>
              <a:rPr lang="en-US" sz="1600" dirty="0" err="1"/>
              <a:t>zdravotnej</a:t>
            </a:r>
            <a:r>
              <a:rPr lang="en-US" sz="1600" dirty="0"/>
              <a:t> </a:t>
            </a:r>
            <a:r>
              <a:rPr lang="en-US" sz="1600" dirty="0" err="1"/>
              <a:t>starostlivosti</a:t>
            </a:r>
            <a:endParaRPr lang="en-US" sz="1600" dirty="0"/>
          </a:p>
          <a:p>
            <a:endParaRPr lang="en-US" sz="1600" b="1" dirty="0"/>
          </a:p>
          <a:p>
            <a:r>
              <a:rPr lang="en-US" sz="1600" b="1" dirty="0" err="1"/>
              <a:t>Problémy</a:t>
            </a:r>
            <a:r>
              <a:rPr lang="en-US" sz="1600" b="1" dirty="0"/>
              <a:t> </a:t>
            </a:r>
            <a:r>
              <a:rPr lang="en-US" sz="1600" b="1" dirty="0" err="1"/>
              <a:t>systému</a:t>
            </a:r>
            <a:r>
              <a:rPr lang="en-US" sz="1600" b="1" dirty="0"/>
              <a:t>:</a:t>
            </a:r>
          </a:p>
          <a:p>
            <a:r>
              <a:rPr lang="sk-SK" sz="1600" dirty="0"/>
              <a:t>- </a:t>
            </a:r>
            <a:r>
              <a:rPr lang="en-US" sz="1600" dirty="0" err="1"/>
              <a:t>Nedostatok</a:t>
            </a:r>
            <a:r>
              <a:rPr lang="en-US" sz="1600" dirty="0"/>
              <a:t> </a:t>
            </a:r>
            <a:r>
              <a:rPr lang="en-US" sz="1600" dirty="0" err="1"/>
              <a:t>inovácií</a:t>
            </a:r>
            <a:r>
              <a:rPr lang="en-US" sz="1600" dirty="0"/>
              <a:t> a </a:t>
            </a:r>
            <a:r>
              <a:rPr lang="en-US" sz="1600" dirty="0" err="1"/>
              <a:t>ekonomická</a:t>
            </a:r>
            <a:r>
              <a:rPr lang="en-US" sz="1600" dirty="0"/>
              <a:t> </a:t>
            </a:r>
            <a:r>
              <a:rPr lang="en-US" sz="1600" dirty="0" err="1"/>
              <a:t>stagnácia</a:t>
            </a:r>
            <a:endParaRPr lang="en-US" sz="1600" dirty="0"/>
          </a:p>
          <a:p>
            <a:r>
              <a:rPr lang="sk-SK" sz="1600" dirty="0"/>
              <a:t>- </a:t>
            </a:r>
            <a:r>
              <a:rPr lang="en-US" sz="1600" dirty="0" err="1"/>
              <a:t>Politická</a:t>
            </a:r>
            <a:r>
              <a:rPr lang="en-US" sz="1600" dirty="0"/>
              <a:t> </a:t>
            </a:r>
            <a:r>
              <a:rPr lang="en-US" sz="1600" dirty="0" err="1"/>
              <a:t>represia</a:t>
            </a:r>
            <a:r>
              <a:rPr lang="en-US" sz="1600" dirty="0"/>
              <a:t> a </a:t>
            </a:r>
            <a:r>
              <a:rPr lang="en-US" sz="1600" dirty="0" err="1"/>
              <a:t>absencia</a:t>
            </a:r>
            <a:r>
              <a:rPr lang="en-US" sz="1600" dirty="0"/>
              <a:t> </a:t>
            </a:r>
            <a:r>
              <a:rPr lang="en-US" sz="1600" dirty="0" err="1"/>
              <a:t>slobôd</a:t>
            </a:r>
            <a:endParaRPr lang="sk-SK" sz="1600" dirty="0"/>
          </a:p>
          <a:p>
            <a:endParaRPr lang="en-US" sz="1600" dirty="0"/>
          </a:p>
          <a:p>
            <a:r>
              <a:rPr lang="en-US" sz="1600" b="1" dirty="0" err="1"/>
              <a:t>Význam</a:t>
            </a:r>
            <a:r>
              <a:rPr lang="en-US" sz="1600" b="1" dirty="0"/>
              <a:t> 70. </a:t>
            </a:r>
            <a:r>
              <a:rPr lang="en-US" sz="1600" b="1" dirty="0" err="1"/>
              <a:t>rokov</a:t>
            </a:r>
            <a:r>
              <a:rPr lang="en-US" sz="1600" b="1" dirty="0"/>
              <a:t>: </a:t>
            </a:r>
            <a:endParaRPr lang="sk-SK" sz="1600" b="1" dirty="0"/>
          </a:p>
          <a:p>
            <a:r>
              <a:rPr lang="sk-SK" sz="1600" b="1" dirty="0"/>
              <a:t>- </a:t>
            </a:r>
            <a:r>
              <a:rPr lang="en-US" sz="1600" dirty="0" err="1"/>
              <a:t>Viditeľný</a:t>
            </a:r>
            <a:r>
              <a:rPr lang="en-US" sz="1600" dirty="0"/>
              <a:t> </a:t>
            </a:r>
            <a:r>
              <a:rPr lang="en-US" sz="1600" dirty="0" err="1"/>
              <a:t>začiatok</a:t>
            </a:r>
            <a:r>
              <a:rPr lang="en-US" sz="1600" dirty="0"/>
              <a:t> </a:t>
            </a:r>
            <a:r>
              <a:rPr lang="en-US" sz="1600" dirty="0" err="1"/>
              <a:t>hospodárskej</a:t>
            </a:r>
            <a:r>
              <a:rPr lang="en-US" sz="1600" dirty="0"/>
              <a:t> </a:t>
            </a:r>
            <a:r>
              <a:rPr lang="en-US" sz="1600" dirty="0" err="1"/>
              <a:t>krízy</a:t>
            </a:r>
            <a:r>
              <a:rPr lang="en-US" sz="1600" dirty="0"/>
              <a:t> </a:t>
            </a:r>
            <a:r>
              <a:rPr lang="en-US" sz="1600" dirty="0" err="1"/>
              <a:t>socialistických</a:t>
            </a:r>
            <a:r>
              <a:rPr lang="en-US" sz="1600" dirty="0"/>
              <a:t> </a:t>
            </a:r>
            <a:r>
              <a:rPr lang="en-US" sz="1600" dirty="0" err="1"/>
              <a:t>krajín</a:t>
            </a:r>
            <a:r>
              <a:rPr lang="en-US" sz="1600" dirty="0"/>
              <a:t>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64179" y="2028305"/>
            <a:ext cx="0" cy="301752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58304" y="919416"/>
            <a:ext cx="4999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0" dirty="0" err="1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Historický</a:t>
            </a:r>
            <a:r>
              <a:rPr lang="en-US" sz="3600" b="1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 </a:t>
            </a:r>
            <a:r>
              <a:rPr lang="en-US" sz="3600" b="1" i="0" dirty="0" err="1">
                <a:effectLst/>
                <a:latin typeface="3ds" panose="02000503020000020004" pitchFamily="2" charset="0"/>
              </a:rPr>
              <a:t>kontext</a:t>
            </a:r>
            <a:r>
              <a:rPr lang="en-US" sz="3600" b="0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 </a:t>
            </a:r>
            <a:br>
              <a:rPr lang="en-US" sz="3600" dirty="0">
                <a:solidFill>
                  <a:srgbClr val="C00000"/>
                </a:solidFill>
                <a:latin typeface="3ds" panose="02000503020000020004" pitchFamily="2" charset="0"/>
              </a:rPr>
            </a:br>
            <a:endParaRPr lang="en-US" sz="3600" dirty="0">
              <a:solidFill>
                <a:srgbClr val="C00000"/>
              </a:solidFill>
              <a:latin typeface="3ds" panose="02000503020000020004" pitchFamily="2" charset="0"/>
            </a:endParaRPr>
          </a:p>
        </p:txBody>
      </p:sp>
      <p:pic>
        <p:nvPicPr>
          <p:cNvPr id="12" name="Imagen 32">
            <a:extLst>
              <a:ext uri="{FF2B5EF4-FFF2-40B4-BE49-F238E27FC236}">
                <a16:creationId xmlns:a16="http://schemas.microsoft.com/office/drawing/2014/main" id="{C663D6BB-ED68-12D2-9F59-E93648A9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" y="676940"/>
            <a:ext cx="956522" cy="90944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5400000">
            <a:off x="555519" y="260084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14" name="Oval 13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https://cdn.discordapp.com/attachments/796024735124815903/1308531226117935104/800px-Cold_war_europe_military_alliances_map_sk1.png?ex=673e482b&amp;is=673cf6ab&amp;hm=d2c58cd9bc85164bf2e15abb34f829a8fc04281bd33ba75074a7934e625d5d06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65" y="1756643"/>
            <a:ext cx="3640451" cy="3749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/>
          <p:cNvGrpSpPr/>
          <p:nvPr/>
        </p:nvGrpSpPr>
        <p:grpSpPr>
          <a:xfrm rot="5400000">
            <a:off x="10433915" y="5341795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147" name="Oval 146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/>
          <p:cNvGrpSpPr/>
          <p:nvPr/>
        </p:nvGrpSpPr>
        <p:grpSpPr>
          <a:xfrm rot="5400000">
            <a:off x="7522984" y="1389983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277" name="Oval 276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08430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자유형 21">
            <a:extLst>
              <a:ext uri="{FF2B5EF4-FFF2-40B4-BE49-F238E27FC236}">
                <a16:creationId xmlns:a16="http://schemas.microsoft.com/office/drawing/2014/main" id="{42BE548E-E55A-822C-4203-CFCFF645666A}"/>
              </a:ext>
            </a:extLst>
          </p:cNvPr>
          <p:cNvSpPr/>
          <p:nvPr/>
        </p:nvSpPr>
        <p:spPr>
          <a:xfrm rot="16200000" flipV="1">
            <a:off x="-1060222" y="3441166"/>
            <a:ext cx="5169589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타원 23">
            <a:extLst>
              <a:ext uri="{FF2B5EF4-FFF2-40B4-BE49-F238E27FC236}">
                <a16:creationId xmlns:a16="http://schemas.microsoft.com/office/drawing/2014/main" id="{14D3FF08-598E-4AA4-5B57-70024E0A4C31}"/>
              </a:ext>
            </a:extLst>
          </p:cNvPr>
          <p:cNvSpPr/>
          <p:nvPr/>
        </p:nvSpPr>
        <p:spPr>
          <a:xfrm>
            <a:off x="1344512" y="1607434"/>
            <a:ext cx="432048" cy="432048"/>
          </a:xfrm>
          <a:prstGeom prst="ellipse">
            <a:avLst/>
          </a:prstGeom>
          <a:solidFill>
            <a:srgbClr val="FE000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24">
            <a:extLst>
              <a:ext uri="{FF2B5EF4-FFF2-40B4-BE49-F238E27FC236}">
                <a16:creationId xmlns:a16="http://schemas.microsoft.com/office/drawing/2014/main" id="{477E04CD-73C5-4E05-F43C-2AD803D71CDF}"/>
              </a:ext>
            </a:extLst>
          </p:cNvPr>
          <p:cNvSpPr/>
          <p:nvPr/>
        </p:nvSpPr>
        <p:spPr>
          <a:xfrm>
            <a:off x="1363174" y="2929392"/>
            <a:ext cx="432048" cy="432048"/>
          </a:xfrm>
          <a:prstGeom prst="ellipse">
            <a:avLst/>
          </a:prstGeom>
          <a:solidFill>
            <a:srgbClr val="1C090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25">
            <a:extLst>
              <a:ext uri="{FF2B5EF4-FFF2-40B4-BE49-F238E27FC236}">
                <a16:creationId xmlns:a16="http://schemas.microsoft.com/office/drawing/2014/main" id="{728EE682-F072-F667-0A12-9FB0769FA9CB}"/>
              </a:ext>
            </a:extLst>
          </p:cNvPr>
          <p:cNvSpPr/>
          <p:nvPr/>
        </p:nvSpPr>
        <p:spPr>
          <a:xfrm>
            <a:off x="1331409" y="4330485"/>
            <a:ext cx="432048" cy="432048"/>
          </a:xfrm>
          <a:prstGeom prst="ellipse">
            <a:avLst/>
          </a:prstGeom>
          <a:solidFill>
            <a:srgbClr val="FE000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300">
            <a:extLst>
              <a:ext uri="{FF2B5EF4-FFF2-40B4-BE49-F238E27FC236}">
                <a16:creationId xmlns:a16="http://schemas.microsoft.com/office/drawing/2014/main" id="{4EF0858C-2FDD-ED99-73ED-465523CF9DEF}"/>
              </a:ext>
            </a:extLst>
          </p:cNvPr>
          <p:cNvSpPr txBox="1"/>
          <p:nvPr/>
        </p:nvSpPr>
        <p:spPr>
          <a:xfrm>
            <a:off x="1403281" y="16234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301">
            <a:extLst>
              <a:ext uri="{FF2B5EF4-FFF2-40B4-BE49-F238E27FC236}">
                <a16:creationId xmlns:a16="http://schemas.microsoft.com/office/drawing/2014/main" id="{A7596AB7-4990-466F-7FDB-C60D41C5B7D7}"/>
              </a:ext>
            </a:extLst>
          </p:cNvPr>
          <p:cNvSpPr txBox="1"/>
          <p:nvPr/>
        </p:nvSpPr>
        <p:spPr>
          <a:xfrm>
            <a:off x="1421943" y="2945361"/>
            <a:ext cx="31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302">
            <a:extLst>
              <a:ext uri="{FF2B5EF4-FFF2-40B4-BE49-F238E27FC236}">
                <a16:creationId xmlns:a16="http://schemas.microsoft.com/office/drawing/2014/main" id="{CC1390BC-4CE6-CC0F-82A9-FFC692BB96E8}"/>
              </a:ext>
            </a:extLst>
          </p:cNvPr>
          <p:cNvSpPr txBox="1"/>
          <p:nvPr/>
        </p:nvSpPr>
        <p:spPr>
          <a:xfrm>
            <a:off x="1390178" y="43464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333">
            <a:extLst>
              <a:ext uri="{FF2B5EF4-FFF2-40B4-BE49-F238E27FC236}">
                <a16:creationId xmlns:a16="http://schemas.microsoft.com/office/drawing/2014/main" id="{0E95508C-D05A-4A78-611A-85334D44DC00}"/>
              </a:ext>
            </a:extLst>
          </p:cNvPr>
          <p:cNvSpPr txBox="1"/>
          <p:nvPr/>
        </p:nvSpPr>
        <p:spPr>
          <a:xfrm>
            <a:off x="2181074" y="1454072"/>
            <a:ext cx="2179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altLang="ko-KR" sz="1400" b="1" dirty="0">
                <a:solidFill>
                  <a:srgbClr val="C00000"/>
                </a:solidFill>
                <a:cs typeface="Arial" panose="020B0604020202020204" pitchFamily="34" charset="0"/>
              </a:rPr>
              <a:t>Čínska cesta k socializmu:</a:t>
            </a:r>
          </a:p>
          <a:p>
            <a:pPr algn="ctr"/>
            <a:r>
              <a:rPr lang="sk-SK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Spojenie marxizmu-leninizmu a čínskych tradícií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335">
            <a:extLst>
              <a:ext uri="{FF2B5EF4-FFF2-40B4-BE49-F238E27FC236}">
                <a16:creationId xmlns:a16="http://schemas.microsoft.com/office/drawing/2014/main" id="{3FB33530-7D19-16D8-9A0E-FEA01325BD43}"/>
              </a:ext>
            </a:extLst>
          </p:cNvPr>
          <p:cNvSpPr txBox="1"/>
          <p:nvPr/>
        </p:nvSpPr>
        <p:spPr>
          <a:xfrm>
            <a:off x="3560306" y="2659332"/>
            <a:ext cx="3142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Veľký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skok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vpred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(1958–1961):</a:t>
            </a:r>
          </a:p>
          <a:p>
            <a:pPr algn="ctr"/>
            <a:r>
              <a:rPr lang="en-US" altLang="ko-KR" sz="14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Cieľ</a:t>
            </a: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rýchla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industrializácia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kolektivizácia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14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Dôsledky</a:t>
            </a: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masové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hladomory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hospodárska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kríza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TextBox 337">
            <a:extLst>
              <a:ext uri="{FF2B5EF4-FFF2-40B4-BE49-F238E27FC236}">
                <a16:creationId xmlns:a16="http://schemas.microsoft.com/office/drawing/2014/main" id="{13C47E11-CFD9-4E38-E250-FBF99D626B8A}"/>
              </a:ext>
            </a:extLst>
          </p:cNvPr>
          <p:cNvSpPr txBox="1"/>
          <p:nvPr/>
        </p:nvSpPr>
        <p:spPr>
          <a:xfrm>
            <a:off x="2125511" y="4080036"/>
            <a:ext cx="2823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C00000"/>
                </a:solidFill>
                <a:cs typeface="Arial" panose="020B0604020202020204" pitchFamily="34" charset="0"/>
              </a:rPr>
              <a:t>Kultúrna</a:t>
            </a:r>
            <a:r>
              <a:rPr lang="en-US" altLang="ko-KR" sz="1400" b="1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b="1" dirty="0" err="1">
                <a:solidFill>
                  <a:srgbClr val="C00000"/>
                </a:solidFill>
                <a:cs typeface="Arial" panose="020B0604020202020204" pitchFamily="34" charset="0"/>
              </a:rPr>
              <a:t>revolúcia</a:t>
            </a:r>
            <a:r>
              <a:rPr lang="en-US" altLang="ko-KR" sz="1400" b="1" dirty="0">
                <a:solidFill>
                  <a:srgbClr val="C00000"/>
                </a:solidFill>
                <a:cs typeface="Arial" panose="020B0604020202020204" pitchFamily="34" charset="0"/>
              </a:rPr>
              <a:t> (1966–1976):</a:t>
            </a:r>
          </a:p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Pokus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o „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očistenie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spoločnosti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altLang="ko-KR" sz="14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Výsledok</a:t>
            </a: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chaos,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ekonomická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stagnácia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spoločenské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perzekúcie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4537" y="630416"/>
            <a:ext cx="6742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Čína a Mao Ce-tungov </a:t>
            </a:r>
            <a:r>
              <a:rPr lang="sk-SK" sz="2800" b="1" dirty="0">
                <a:latin typeface="3ds" panose="02000503020000020004" pitchFamily="2" charset="0"/>
              </a:rPr>
              <a:t>SOCIALIZMUS</a:t>
            </a:r>
            <a:endParaRPr lang="en-US" sz="2000" dirty="0">
              <a:latin typeface="3ds" panose="02000503020000020004" pitchFamily="2" charset="0"/>
            </a:endParaRPr>
          </a:p>
        </p:txBody>
      </p:sp>
      <p:cxnSp>
        <p:nvCxnSpPr>
          <p:cNvPr id="3" name="Straight Connector 2"/>
          <p:cNvCxnSpPr>
            <a:stCxn id="6" idx="6"/>
          </p:cNvCxnSpPr>
          <p:nvPr/>
        </p:nvCxnSpPr>
        <p:spPr>
          <a:xfrm>
            <a:off x="1776560" y="1823458"/>
            <a:ext cx="330289" cy="0"/>
          </a:xfrm>
          <a:prstGeom prst="line">
            <a:avLst/>
          </a:prstGeom>
          <a:ln w="19050">
            <a:solidFill>
              <a:srgbClr val="FE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119673" y="1795094"/>
            <a:ext cx="52754" cy="52754"/>
          </a:xfrm>
          <a:prstGeom prst="ellipse">
            <a:avLst/>
          </a:prstGeom>
          <a:noFill/>
          <a:ln>
            <a:solidFill>
              <a:srgbClr val="FE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768615" y="3118858"/>
            <a:ext cx="17595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28166" y="3090494"/>
            <a:ext cx="52754" cy="52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752962" y="4560328"/>
            <a:ext cx="330289" cy="0"/>
          </a:xfrm>
          <a:prstGeom prst="line">
            <a:avLst/>
          </a:prstGeom>
          <a:ln w="19050">
            <a:solidFill>
              <a:srgbClr val="FE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077413" y="4531964"/>
            <a:ext cx="52754" cy="52754"/>
          </a:xfrm>
          <a:prstGeom prst="ellipse">
            <a:avLst/>
          </a:prstGeom>
          <a:noFill/>
          <a:ln>
            <a:solidFill>
              <a:srgbClr val="FE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72372" y="1667980"/>
            <a:ext cx="3985065" cy="2889109"/>
          </a:xfrm>
          <a:prstGeom prst="rect">
            <a:avLst/>
          </a:prstGeom>
          <a:solidFill>
            <a:srgbClr val="E4063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.discordapp.com/attachments/796024735124815903/1308534022103760916/e13-644.png?ex=673e4ac6&amp;is=673cf946&amp;hm=74961eb4b326c9affe471f4802cda13d89524ae57bf2183dce9b9f15cff9984b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42" y="1872211"/>
            <a:ext cx="4230150" cy="2946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 rot="5400000">
            <a:off x="10453384" y="180034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26" name="Oval 25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627202" y="5622867"/>
            <a:ext cx="88180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Odlišnosť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Číny</a:t>
            </a:r>
            <a:r>
              <a:rPr lang="en-US" sz="1600" b="1" dirty="0">
                <a:solidFill>
                  <a:srgbClr val="C00000"/>
                </a:solidFill>
              </a:rPr>
              <a:t>: </a:t>
            </a:r>
            <a:r>
              <a:rPr lang="en-US" sz="1600" dirty="0" err="1"/>
              <a:t>Čína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zachovala</a:t>
            </a:r>
            <a:r>
              <a:rPr lang="en-US" sz="1600" dirty="0"/>
              <a:t> </a:t>
            </a:r>
            <a:r>
              <a:rPr lang="en-US" sz="1600" dirty="0" err="1"/>
              <a:t>socializmus</a:t>
            </a:r>
            <a:r>
              <a:rPr lang="en-US" sz="1600" dirty="0"/>
              <a:t> </a:t>
            </a:r>
            <a:r>
              <a:rPr lang="en-US" sz="1600" dirty="0" err="1"/>
              <a:t>napriek</a:t>
            </a:r>
            <a:r>
              <a:rPr lang="en-US" sz="1600" dirty="0"/>
              <a:t> </a:t>
            </a:r>
            <a:r>
              <a:rPr lang="en-US" sz="1600" dirty="0" err="1"/>
              <a:t>zlyhaniam</a:t>
            </a:r>
            <a:r>
              <a:rPr lang="en-US" sz="1600" dirty="0"/>
              <a:t>,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rozdiel</a:t>
            </a:r>
            <a:r>
              <a:rPr lang="en-US" sz="1600" dirty="0"/>
              <a:t> od </a:t>
            </a:r>
            <a:r>
              <a:rPr lang="en-US" sz="1600" dirty="0" err="1"/>
              <a:t>východnej</a:t>
            </a:r>
            <a:r>
              <a:rPr lang="en-US" sz="1600" dirty="0"/>
              <a:t> </a:t>
            </a:r>
            <a:r>
              <a:rPr lang="en-US" sz="1600" dirty="0" err="1"/>
              <a:t>Európy</a:t>
            </a:r>
            <a:endParaRPr lang="en-US" sz="1600" dirty="0"/>
          </a:p>
        </p:txBody>
      </p:sp>
      <p:sp>
        <p:nvSpPr>
          <p:cNvPr id="90" name="Oval 89"/>
          <p:cNvSpPr/>
          <p:nvPr/>
        </p:nvSpPr>
        <p:spPr>
          <a:xfrm>
            <a:off x="1501073" y="800099"/>
            <a:ext cx="79769" cy="79769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512798" y="6078412"/>
            <a:ext cx="79769" cy="79769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417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4306" y="609177"/>
            <a:ext cx="6905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i="0" dirty="0">
                <a:solidFill>
                  <a:srgbClr val="C00000"/>
                </a:solidFill>
                <a:effectLst/>
                <a:latin typeface="3ds" panose="02000503020000020004" pitchFamily="2" charset="0"/>
              </a:rPr>
              <a:t>Čína a Mao Ce-tungov</a:t>
            </a:r>
          </a:p>
          <a:p>
            <a:r>
              <a:rPr lang="sk-SK" sz="2000" b="1" dirty="0">
                <a:latin typeface="3ds" panose="02000503020000020004" pitchFamily="2" charset="0"/>
              </a:rPr>
              <a:t>		SOCIALIZMUS</a:t>
            </a:r>
            <a:endParaRPr lang="en-US" sz="1600" dirty="0">
              <a:latin typeface="3ds" panose="0200050302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784007" y="1362108"/>
            <a:ext cx="4400550" cy="0"/>
          </a:xfrm>
          <a:prstGeom prst="line">
            <a:avLst/>
          </a:prstGeom>
          <a:ln w="381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99281" y="1745204"/>
            <a:ext cx="55456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600" b="1" dirty="0">
                <a:solidFill>
                  <a:srgbClr val="A50021"/>
                </a:solidFill>
              </a:rPr>
              <a:t>SOVIETSKY MODEL: </a:t>
            </a:r>
          </a:p>
          <a:p>
            <a:pPr marL="285750" indent="-285750">
              <a:buFontTx/>
              <a:buChar char="-"/>
            </a:pPr>
            <a:r>
              <a:rPr lang="sk-SK" sz="1600" dirty="0"/>
              <a:t>Centralizované plánovanie.</a:t>
            </a:r>
          </a:p>
          <a:p>
            <a:pPr marL="285750" indent="-285750">
              <a:buFontTx/>
              <a:buChar char="-"/>
            </a:pPr>
            <a:endParaRPr lang="sk-SK" sz="1600" dirty="0"/>
          </a:p>
          <a:p>
            <a:pPr marL="285750" indent="-285750">
              <a:buFontTx/>
              <a:buChar char="-"/>
            </a:pPr>
            <a:r>
              <a:rPr lang="sk-SK" sz="1600" dirty="0"/>
              <a:t>Technokratická a rigidná kontrola.</a:t>
            </a:r>
          </a:p>
          <a:p>
            <a:pPr marL="285750" indent="-285750">
              <a:buFontTx/>
              <a:buChar char="-"/>
            </a:pPr>
            <a:endParaRPr lang="sk-SK" sz="1600" dirty="0"/>
          </a:p>
          <a:p>
            <a:pPr marL="285750" indent="-285750">
              <a:buFontTx/>
              <a:buChar char="-"/>
            </a:pPr>
            <a:r>
              <a:rPr lang="sk-SK" sz="1600" dirty="0"/>
              <a:t>Politické čistky a byrokratizácia.</a:t>
            </a:r>
          </a:p>
          <a:p>
            <a:endParaRPr lang="sk-SK" sz="1600" dirty="0"/>
          </a:p>
          <a:p>
            <a:endParaRPr lang="sk-SK" sz="1600" dirty="0"/>
          </a:p>
          <a:p>
            <a:r>
              <a:rPr lang="sk-SK" sz="1600" b="1" dirty="0">
                <a:solidFill>
                  <a:srgbClr val="A50021"/>
                </a:solidFill>
              </a:rPr>
              <a:t>ČÍNSKY MODEL: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Masové</a:t>
            </a:r>
            <a:r>
              <a:rPr lang="en-US" sz="1600" dirty="0"/>
              <a:t> </a:t>
            </a:r>
            <a:r>
              <a:rPr lang="en-US" sz="1600" dirty="0" err="1"/>
              <a:t>kampane</a:t>
            </a:r>
            <a:r>
              <a:rPr lang="en-US" sz="1600" dirty="0"/>
              <a:t> (</a:t>
            </a:r>
            <a:r>
              <a:rPr lang="en-US" sz="1600" dirty="0" err="1"/>
              <a:t>napr</a:t>
            </a:r>
            <a:r>
              <a:rPr lang="en-US" sz="1600" dirty="0"/>
              <a:t>. </a:t>
            </a:r>
            <a:r>
              <a:rPr lang="en-US" sz="1600" dirty="0" err="1"/>
              <a:t>Veľký</a:t>
            </a:r>
            <a:r>
              <a:rPr lang="en-US" sz="1600" dirty="0"/>
              <a:t> </a:t>
            </a:r>
            <a:r>
              <a:rPr lang="en-US" sz="1600" dirty="0" err="1"/>
              <a:t>skok</a:t>
            </a:r>
            <a:r>
              <a:rPr lang="en-US" sz="1600" dirty="0"/>
              <a:t> </a:t>
            </a:r>
            <a:r>
              <a:rPr lang="en-US" sz="1600" dirty="0" err="1"/>
              <a:t>vpred</a:t>
            </a:r>
            <a:r>
              <a:rPr lang="en-US" sz="1600" dirty="0"/>
              <a:t>).</a:t>
            </a:r>
            <a:endParaRPr lang="sk-SK" sz="1600" dirty="0"/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Ideologická</a:t>
            </a:r>
            <a:r>
              <a:rPr lang="en-US" sz="1600" dirty="0"/>
              <a:t> </a:t>
            </a:r>
            <a:r>
              <a:rPr lang="en-US" sz="1600" dirty="0" err="1"/>
              <a:t>mobilizácia</a:t>
            </a:r>
            <a:r>
              <a:rPr lang="en-US" sz="1600" dirty="0"/>
              <a:t> </a:t>
            </a:r>
            <a:r>
              <a:rPr lang="en-US" sz="1600" dirty="0" err="1"/>
              <a:t>obyvateľstva</a:t>
            </a:r>
            <a:r>
              <a:rPr lang="en-US" sz="1600" dirty="0"/>
              <a:t>.</a:t>
            </a:r>
            <a:endParaRPr lang="sk-SK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Viac</a:t>
            </a:r>
            <a:r>
              <a:rPr lang="en-US" sz="1600" dirty="0"/>
              <a:t> </a:t>
            </a:r>
            <a:r>
              <a:rPr lang="en-US" sz="1600" dirty="0" err="1"/>
              <a:t>autonómie</a:t>
            </a:r>
            <a:r>
              <a:rPr lang="en-US" sz="1600" dirty="0"/>
              <a:t> od </a:t>
            </a:r>
            <a:r>
              <a:rPr lang="en-US" sz="1600" dirty="0" err="1"/>
              <a:t>Moskvy</a:t>
            </a:r>
            <a:r>
              <a:rPr lang="en-US" sz="1600" dirty="0"/>
              <a:t>.</a:t>
            </a:r>
            <a:endParaRPr lang="sk-SK" sz="1600" dirty="0"/>
          </a:p>
          <a:p>
            <a:pPr marL="285750" indent="-285750">
              <a:buFontTx/>
              <a:buChar char="-"/>
            </a:pPr>
            <a:endParaRPr lang="sk-SK" sz="1600" dirty="0"/>
          </a:p>
          <a:p>
            <a:endParaRPr lang="en-US" sz="16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5379" y="228855"/>
            <a:ext cx="205193" cy="1403171"/>
            <a:chOff x="135379" y="345233"/>
            <a:chExt cx="298410" cy="2040613"/>
          </a:xfrm>
          <a:solidFill>
            <a:schemeClr val="bg1"/>
          </a:solidFill>
        </p:grpSpPr>
        <p:sp>
          <p:nvSpPr>
            <p:cNvPr id="24" name="Oval 23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V="1">
            <a:off x="135379" y="5241220"/>
            <a:ext cx="205193" cy="1403171"/>
            <a:chOff x="135379" y="345233"/>
            <a:chExt cx="298410" cy="2040613"/>
          </a:xfrm>
          <a:noFill/>
        </p:grpSpPr>
        <p:sp>
          <p:nvSpPr>
            <p:cNvPr id="30" name="Oval 29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 flipV="1">
            <a:off x="3414621" y="1267291"/>
            <a:ext cx="205193" cy="1403171"/>
            <a:chOff x="135379" y="345233"/>
            <a:chExt cx="298410" cy="2040613"/>
          </a:xfrm>
          <a:noFill/>
        </p:grpSpPr>
        <p:sp>
          <p:nvSpPr>
            <p:cNvPr id="66" name="Oval 65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ultiply 67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ultiply 68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ultiply 69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784007" y="3444874"/>
            <a:ext cx="26881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84306" y="5607576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u="sng" dirty="0" err="1">
                <a:effectLst/>
              </a:rPr>
              <a:t>Geopolitický</a:t>
            </a:r>
            <a:r>
              <a:rPr lang="en-US" sz="1600" b="0" i="0" u="sng" dirty="0">
                <a:effectLst/>
              </a:rPr>
              <a:t> </a:t>
            </a:r>
            <a:r>
              <a:rPr lang="en-US" sz="1600" b="0" i="0" u="sng" dirty="0" err="1">
                <a:effectLst/>
              </a:rPr>
              <a:t>rozkol</a:t>
            </a:r>
            <a:r>
              <a:rPr lang="en-US" sz="1600" b="0" i="0" u="sng" dirty="0">
                <a:effectLst/>
              </a:rPr>
              <a:t>: </a:t>
            </a:r>
            <a:r>
              <a:rPr lang="en-US" sz="1600" b="0" i="0" u="sng" dirty="0" err="1">
                <a:effectLst/>
              </a:rPr>
              <a:t>Konflikt</a:t>
            </a:r>
            <a:r>
              <a:rPr lang="en-US" sz="1600" b="0" i="0" u="sng" dirty="0">
                <a:effectLst/>
              </a:rPr>
              <a:t> </a:t>
            </a:r>
            <a:r>
              <a:rPr lang="en-US" sz="1600" b="0" i="0" u="sng" dirty="0" err="1">
                <a:effectLst/>
              </a:rPr>
              <a:t>medzi</a:t>
            </a:r>
            <a:r>
              <a:rPr lang="en-US" sz="1600" b="0" i="0" u="sng" dirty="0">
                <a:effectLst/>
              </a:rPr>
              <a:t> </a:t>
            </a:r>
            <a:r>
              <a:rPr lang="en-US" sz="1600" b="0" i="0" u="sng" dirty="0" err="1">
                <a:effectLst/>
              </a:rPr>
              <a:t>Čínou</a:t>
            </a:r>
            <a:r>
              <a:rPr lang="en-US" sz="1600" b="0" i="0" u="sng" dirty="0">
                <a:effectLst/>
              </a:rPr>
              <a:t> a </a:t>
            </a:r>
            <a:r>
              <a:rPr lang="en-US" sz="1600" b="0" i="0" u="sng" dirty="0" err="1">
                <a:effectLst/>
              </a:rPr>
              <a:t>ZSSR</a:t>
            </a:r>
            <a:r>
              <a:rPr lang="en-US" sz="1600" b="0" i="0" u="sng" dirty="0">
                <a:effectLst/>
              </a:rPr>
              <a:t> v 60. </a:t>
            </a:r>
            <a:r>
              <a:rPr lang="en-US" sz="1600" b="0" i="0" u="sng" dirty="0" err="1">
                <a:effectLst/>
              </a:rPr>
              <a:t>rokoch</a:t>
            </a:r>
            <a:r>
              <a:rPr lang="en-US" sz="1600" b="0" i="0" u="sng" dirty="0">
                <a:effectLst/>
              </a:rPr>
              <a:t>. </a:t>
            </a:r>
            <a:br>
              <a:rPr lang="en-US" u="sng" dirty="0"/>
            </a:br>
            <a:endParaRPr lang="en-US" u="sng" dirty="0"/>
          </a:p>
        </p:txBody>
      </p:sp>
      <p:pic>
        <p:nvPicPr>
          <p:cNvPr id="2060" name="Picture 12" descr="https://cdn.discordapp.com/attachments/796024735124815903/1308535721975480320/230px-Leonid_Brezhnev2C_1972_28color29.png?ex=673e4c5b&amp;is=673cfadb&amp;hm=4b6a1f51c10c972aca204710456ef6e066ab3f41137e2a785ddf53f5d603e97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0" y="696088"/>
            <a:ext cx="2446681" cy="3368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796024735124815903/1308535721539276830/eyJidWNrZXQiOiJjb250ZW50Lmhzd3N0YXRpYy5jb20iLCJrZXkiOiJnaWZcL21hby16ZWRvbmcuanBnIiwiZWRpdHMiOnsicmVzaXplIjp7IndpZHRoIjo4Mjh9fX0.png?ex=673e4c5b&amp;is=673cfadb&amp;hm=ffad50e4229c370b1b89a1917f85a8e8b84d45be3a3ae60fc478f9088d1179df&amp;=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1" r="7330"/>
          <a:stretch/>
        </p:blipFill>
        <p:spPr bwMode="auto">
          <a:xfrm>
            <a:off x="2852422" y="3097925"/>
            <a:ext cx="2467591" cy="2761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 rot="5400000">
            <a:off x="561932" y="3725214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35" name="Oval 134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 rot="5400000">
            <a:off x="4739589" y="2784499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200" name="Oval 199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Multiply 61"/>
          <p:cNvSpPr/>
          <p:nvPr/>
        </p:nvSpPr>
        <p:spPr>
          <a:xfrm flipV="1">
            <a:off x="2411285" y="5384791"/>
            <a:ext cx="945025" cy="897805"/>
          </a:xfrm>
          <a:prstGeom prst="mathMultiply">
            <a:avLst>
              <a:gd name="adj1" fmla="val 10659"/>
            </a:avLst>
          </a:prstGeom>
          <a:solidFill>
            <a:schemeClr val="bg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364686" y="609177"/>
            <a:ext cx="0" cy="5421492"/>
          </a:xfrm>
          <a:prstGeom prst="line">
            <a:avLst/>
          </a:prstGeom>
          <a:ln w="38100">
            <a:solidFill>
              <a:srgbClr val="C34B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9239" y="4087778"/>
            <a:ext cx="1637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Leonid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Brežnev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3456550" y="5863098"/>
            <a:ext cx="1637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k-SK" sz="1400" i="1" dirty="0">
                <a:solidFill>
                  <a:schemeClr val="bg1">
                    <a:lumMod val="50000"/>
                  </a:schemeClr>
                </a:solidFill>
              </a:rPr>
              <a:t>Mao Ce-tung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944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2061" y="685930"/>
            <a:ext cx="5907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solidFill>
                  <a:srgbClr val="CB020A"/>
                </a:solidFill>
                <a:latin typeface="3ds" panose="02000503020000020004" pitchFamily="2" charset="0"/>
              </a:rPr>
              <a:t>ROZDIELY</a:t>
            </a:r>
          </a:p>
          <a:p>
            <a:pPr algn="ctr"/>
            <a:r>
              <a:rPr lang="sk-SK" sz="2400" dirty="0">
                <a:solidFill>
                  <a:srgbClr val="212121"/>
                </a:solidFill>
                <a:latin typeface="3ds" panose="02000503020000020004" pitchFamily="2" charset="0"/>
              </a:rPr>
              <a:t>medzi modelmi socializmu</a:t>
            </a:r>
            <a:endParaRPr lang="en-US" sz="2400" dirty="0">
              <a:solidFill>
                <a:srgbClr val="800000"/>
              </a:solidFill>
              <a:latin typeface="3ds" panose="0200050302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95725" y="1810493"/>
            <a:ext cx="4400550" cy="0"/>
          </a:xfrm>
          <a:prstGeom prst="line">
            <a:avLst/>
          </a:prstGeom>
          <a:ln w="381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 rot="5400000">
            <a:off x="191899" y="6032591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7" name="Oval 6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435737" y="2346292"/>
            <a:ext cx="9336716" cy="37322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694135" y="2358251"/>
            <a:ext cx="17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KRITÉRIUM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45157" y="2366085"/>
            <a:ext cx="316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Mao Ce-tungov socializmus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16330" y="2346292"/>
            <a:ext cx="31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Marxizmus-leninizmus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435737" y="2787195"/>
            <a:ext cx="2221863" cy="373224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sz="1600" dirty="0"/>
              <a:t>Základná ideológia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434724" y="3210883"/>
            <a:ext cx="2221863" cy="373224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sz="1600" dirty="0"/>
              <a:t>Ekonomická stratégia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449684" y="3654802"/>
            <a:ext cx="2221863" cy="373224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sz="1600" dirty="0"/>
              <a:t>Politický model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448671" y="4078490"/>
            <a:ext cx="2221863" cy="373224"/>
          </a:xfrm>
          <a:prstGeom prst="rect">
            <a:avLst/>
          </a:prstGeom>
          <a:solidFill>
            <a:srgbClr val="A80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sz="1600" dirty="0"/>
              <a:t>Medzinárodné vzťahy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15514" y="2786538"/>
            <a:ext cx="3499200" cy="373224"/>
          </a:xfrm>
          <a:prstGeom prst="rect">
            <a:avLst/>
          </a:prstGeom>
          <a:solidFill>
            <a:srgbClr val="CB02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Kombinácia marxizmus a čínskych tradícií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271784" y="2788902"/>
            <a:ext cx="3499200" cy="373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Revolučný marxizmus s centralizáciou 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15514" y="3210883"/>
            <a:ext cx="3499200" cy="373224"/>
          </a:xfrm>
          <a:prstGeom prst="rect">
            <a:avLst/>
          </a:prstGeom>
          <a:solidFill>
            <a:srgbClr val="CB02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Kolektivizácia + „Veľký skok vpred“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71784" y="3213247"/>
            <a:ext cx="3499200" cy="373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Priemyselná centralizácia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15514" y="3654145"/>
            <a:ext cx="3499200" cy="373224"/>
          </a:xfrm>
          <a:prstGeom prst="rect">
            <a:avLst/>
          </a:prstGeom>
          <a:solidFill>
            <a:srgbClr val="CB02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Kult osobnosti, masové kampane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71784" y="3656509"/>
            <a:ext cx="3499200" cy="373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Byrokratická kontrola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15514" y="4078490"/>
            <a:ext cx="3499200" cy="373224"/>
          </a:xfrm>
          <a:prstGeom prst="rect">
            <a:avLst/>
          </a:prstGeom>
          <a:solidFill>
            <a:srgbClr val="CB02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Konflikt so ZSSR</a:t>
            </a:r>
            <a:endParaRPr lang="en-US" sz="1400" dirty="0">
              <a:solidFill>
                <a:srgbClr val="21212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271784" y="4080854"/>
            <a:ext cx="3499200" cy="373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>
                <a:solidFill>
                  <a:srgbClr val="212121"/>
                </a:solidFill>
              </a:rPr>
              <a:t>Dominancia vo východnom bloku</a:t>
            </a:r>
            <a:endParaRPr lang="en-US" sz="1400" dirty="0">
              <a:solidFill>
                <a:srgbClr val="21212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 rot="5400000">
            <a:off x="11456891" y="493318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90" name="Oval 89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 rot="5400000">
            <a:off x="11384533" y="6088588"/>
            <a:ext cx="692526" cy="523136"/>
            <a:chOff x="6341857" y="1228848"/>
            <a:chExt cx="988808" cy="746948"/>
          </a:xfrm>
          <a:solidFill>
            <a:schemeClr val="bg1"/>
          </a:solidFill>
        </p:grpSpPr>
        <p:sp>
          <p:nvSpPr>
            <p:cNvPr id="155" name="Oval 154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35379" y="228855"/>
            <a:ext cx="205193" cy="1403171"/>
            <a:chOff x="135379" y="345233"/>
            <a:chExt cx="298410" cy="2040613"/>
          </a:xfrm>
          <a:solidFill>
            <a:schemeClr val="bg1"/>
          </a:solidFill>
        </p:grpSpPr>
        <p:sp>
          <p:nvSpPr>
            <p:cNvPr id="220" name="Oval 219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Multiply 221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Multiply 222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ultiply 223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694879" y="538180"/>
            <a:ext cx="10734774" cy="5697471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91518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8162" y="400050"/>
            <a:ext cx="11115677" cy="6057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1763" y="1856791"/>
            <a:ext cx="10552923" cy="2739115"/>
          </a:xfrm>
          <a:prstGeom prst="rect">
            <a:avLst/>
          </a:prstGeom>
          <a:noFill/>
          <a:ln w="57150">
            <a:solidFill>
              <a:srgbClr val="B83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1232" y="2393417"/>
            <a:ext cx="39281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  <a:t>EKONOMICKÉ</a:t>
            </a:r>
            <a:b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</a:br>
            <a:endParaRPr lang="sk-SK" b="1" dirty="0">
              <a:solidFill>
                <a:srgbClr val="A50021"/>
              </a:solidFill>
              <a:latin typeface="3ds" panose="0200050302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Centrálne plánovanie zlyhalo v efektivite.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Nízka produktivita a inovačné zaostávanie.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Nedostatok tovarov a klesajúca životná úroveň.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8890" y="2396331"/>
            <a:ext cx="35771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A50021"/>
                </a:solidFill>
                <a:latin typeface="3ds" panose="02000503020000020004" pitchFamily="2" charset="0"/>
              </a:rPr>
              <a:t>POLITICKÉ</a:t>
            </a:r>
          </a:p>
          <a:p>
            <a:endParaRPr lang="sk-SK" dirty="0">
              <a:solidFill>
                <a:srgbClr val="A50021"/>
              </a:solidFill>
            </a:endParaRP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Absencia demokracie a represie opozície.</a:t>
            </a:r>
          </a:p>
          <a:p>
            <a:pPr marL="285750" indent="-285750">
              <a:buFontTx/>
              <a:buChar char="-"/>
            </a:pPr>
            <a:r>
              <a:rPr lang="sk-SK" sz="1400" dirty="0">
                <a:solidFill>
                  <a:srgbClr val="292626"/>
                </a:solidFill>
              </a:rPr>
              <a:t>Korupcia a privilegovanie elít.</a:t>
            </a:r>
          </a:p>
          <a:p>
            <a:pPr marL="285750" indent="-285750">
              <a:buFontTx/>
              <a:buChar char="-"/>
            </a:pPr>
            <a:endParaRPr lang="sk-SK" sz="1400" i="1" dirty="0">
              <a:solidFill>
                <a:srgbClr val="292626"/>
              </a:solidFill>
            </a:endParaRPr>
          </a:p>
          <a:p>
            <a:endParaRPr lang="sk-SK" sz="1400" i="1" dirty="0">
              <a:solidFill>
                <a:srgbClr val="29262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8628" y="5170143"/>
            <a:ext cx="995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A80427"/>
                </a:solidFill>
              </a:rPr>
              <a:t>Porovnanie</a:t>
            </a:r>
            <a:r>
              <a:rPr lang="en-US" b="1" dirty="0">
                <a:solidFill>
                  <a:srgbClr val="A80427"/>
                </a:solidFill>
              </a:rPr>
              <a:t> so </a:t>
            </a:r>
            <a:r>
              <a:rPr lang="en-US" b="1" dirty="0" err="1">
                <a:solidFill>
                  <a:srgbClr val="A80427"/>
                </a:solidFill>
              </a:rPr>
              <a:t>Západom</a:t>
            </a:r>
            <a:r>
              <a:rPr lang="en-US" b="1" dirty="0">
                <a:solidFill>
                  <a:srgbClr val="A80427"/>
                </a:solidFill>
              </a:rPr>
              <a:t>: </a:t>
            </a:r>
            <a:r>
              <a:rPr lang="en-US" dirty="0" err="1"/>
              <a:t>Kapitalistické</a:t>
            </a:r>
            <a:r>
              <a:rPr lang="en-US" dirty="0"/>
              <a:t> </a:t>
            </a:r>
            <a:r>
              <a:rPr lang="en-US" dirty="0" err="1"/>
              <a:t>krajiny</a:t>
            </a:r>
            <a:r>
              <a:rPr lang="en-US" dirty="0"/>
              <a:t> </a:t>
            </a:r>
            <a:r>
              <a:rPr lang="en-US" dirty="0" err="1"/>
              <a:t>ponúkali</a:t>
            </a:r>
            <a:r>
              <a:rPr lang="en-US" dirty="0"/>
              <a:t> </a:t>
            </a:r>
            <a:r>
              <a:rPr lang="en-US" dirty="0" err="1"/>
              <a:t>vyšší</a:t>
            </a:r>
            <a:r>
              <a:rPr lang="en-US" dirty="0"/>
              <a:t> </a:t>
            </a:r>
            <a:r>
              <a:rPr lang="en-US" dirty="0" err="1"/>
              <a:t>životný</a:t>
            </a:r>
            <a:r>
              <a:rPr lang="en-US" dirty="0"/>
              <a:t> </a:t>
            </a:r>
            <a:r>
              <a:rPr lang="en-US" dirty="0" err="1"/>
              <a:t>štandard</a:t>
            </a:r>
            <a:r>
              <a:rPr lang="en-US" dirty="0"/>
              <a:t> a </a:t>
            </a:r>
            <a:r>
              <a:rPr lang="en-US" dirty="0" err="1"/>
              <a:t>dynamický</a:t>
            </a:r>
            <a:r>
              <a:rPr lang="en-US" dirty="0"/>
              <a:t> </a:t>
            </a:r>
            <a:r>
              <a:rPr lang="en-US" dirty="0" err="1"/>
              <a:t>rozvoj</a:t>
            </a:r>
            <a:r>
              <a:rPr lang="en-US" dirty="0"/>
              <a:t>.</a:t>
            </a: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10989461" y="5675312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3" name="Oval 12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Oval 76"/>
          <p:cNvSpPr/>
          <p:nvPr/>
        </p:nvSpPr>
        <p:spPr>
          <a:xfrm>
            <a:off x="10720976" y="5187294"/>
            <a:ext cx="739982" cy="739982"/>
          </a:xfrm>
          <a:prstGeom prst="ellipse">
            <a:avLst/>
          </a:prstGeom>
          <a:solidFill>
            <a:srgbClr val="C2052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 rot="5400000">
            <a:off x="10627967" y="5195766"/>
            <a:ext cx="692526" cy="523136"/>
            <a:chOff x="6341857" y="1228848"/>
            <a:chExt cx="988808" cy="746948"/>
          </a:xfrm>
          <a:solidFill>
            <a:schemeClr val="tx1"/>
          </a:solidFill>
        </p:grpSpPr>
        <p:sp>
          <p:nvSpPr>
            <p:cNvPr id="79" name="Oval 78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 flipV="1">
            <a:off x="637265" y="4815552"/>
            <a:ext cx="205193" cy="1403171"/>
            <a:chOff x="135379" y="345233"/>
            <a:chExt cx="298410" cy="2040613"/>
          </a:xfrm>
          <a:noFill/>
        </p:grpSpPr>
        <p:sp>
          <p:nvSpPr>
            <p:cNvPr id="144" name="Oval 143"/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ultiply 145"/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y 146"/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y 147"/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/>
          <p:cNvCxnSpPr/>
          <p:nvPr/>
        </p:nvCxnSpPr>
        <p:spPr>
          <a:xfrm>
            <a:off x="781565" y="1309940"/>
            <a:ext cx="10583121" cy="0"/>
          </a:xfrm>
          <a:prstGeom prst="line">
            <a:avLst/>
          </a:prstGeom>
          <a:ln w="76200">
            <a:solidFill>
              <a:srgbClr val="B83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6132" y="597676"/>
            <a:ext cx="81518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rgbClr val="A50021"/>
                </a:solidFill>
                <a:latin typeface="3ds" panose="02000503020000020004" pitchFamily="2" charset="0"/>
              </a:rPr>
              <a:t>EKONOMICKÉ APOLITICKÉ </a:t>
            </a:r>
            <a:r>
              <a:rPr lang="sk-SK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3ds" panose="02000503020000020004" pitchFamily="2" charset="0"/>
              </a:rPr>
              <a:t>PROBLÉMY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3ds" panose="02000503020000020004" pitchFamily="2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41561" y="6197273"/>
            <a:ext cx="1913606" cy="406872"/>
          </a:xfrm>
          <a:prstGeom prst="rect">
            <a:avLst/>
          </a:prstGeom>
          <a:solidFill>
            <a:srgbClr val="E4063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344960" y="6121491"/>
            <a:ext cx="1913606" cy="246431"/>
          </a:xfrm>
          <a:prstGeom prst="rect">
            <a:avLst/>
          </a:prstGeom>
          <a:solidFill>
            <a:srgbClr val="E4063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 rot="5400000">
            <a:off x="803109" y="5713729"/>
            <a:ext cx="692526" cy="523136"/>
            <a:chOff x="6341857" y="1228848"/>
            <a:chExt cx="988808" cy="746948"/>
          </a:xfrm>
          <a:solidFill>
            <a:srgbClr val="A50021"/>
          </a:solidFill>
        </p:grpSpPr>
        <p:sp>
          <p:nvSpPr>
            <p:cNvPr id="154" name="Oval 153"/>
            <p:cNvSpPr/>
            <p:nvPr/>
          </p:nvSpPr>
          <p:spPr>
            <a:xfrm>
              <a:off x="6343650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482421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343650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482421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345443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484214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345443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484214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341857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480628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341857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480628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343650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482421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343650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482421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615744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754515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615744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754515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617537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756308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617537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756308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613951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752722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613951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752722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615744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754515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615744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754515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872288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011059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872288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011059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874081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012852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874081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012852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870495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7009266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870495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009266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72288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011059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72288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011059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144382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283153" y="1228848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7144382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283153" y="1328697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7146175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284946" y="1428546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146175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84946" y="1528395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142589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281360" y="1628244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142589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281360" y="1728093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144382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283153" y="182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44382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283153" y="1927791"/>
              <a:ext cx="45719" cy="48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 descr="https://cdn.discordapp.com/attachments/796024735124815903/1308544619679846491/file-fcFQnO9h8degxjeLACBKYvD1.png?ex=673e54a4&amp;is=673d0324&amp;hm=c6d55b5820ab55280f4b3f798c720b796b6f69e41abd987fd71b7637c766fac8&amp;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666" y="2015779"/>
            <a:ext cx="2367231" cy="236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9" name="Straight Connector 218"/>
          <p:cNvCxnSpPr/>
          <p:nvPr/>
        </p:nvCxnSpPr>
        <p:spPr>
          <a:xfrm>
            <a:off x="1027665" y="2109850"/>
            <a:ext cx="74945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027665" y="4359260"/>
            <a:ext cx="74945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022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0B614-2190-89D9-5AF4-BB992500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29" y="1632960"/>
            <a:ext cx="8939688" cy="3592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B2543C-DA82-9BDD-21D5-96CF99FB9037}"/>
              </a:ext>
            </a:extLst>
          </p:cNvPr>
          <p:cNvSpPr/>
          <p:nvPr/>
        </p:nvSpPr>
        <p:spPr>
          <a:xfrm>
            <a:off x="811764" y="1003827"/>
            <a:ext cx="10268820" cy="467788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C74139-10F6-ECBD-5657-AF89EC4F7103}"/>
              </a:ext>
            </a:extLst>
          </p:cNvPr>
          <p:cNvGrpSpPr/>
          <p:nvPr/>
        </p:nvGrpSpPr>
        <p:grpSpPr>
          <a:xfrm flipV="1">
            <a:off x="1050524" y="2951241"/>
            <a:ext cx="205193" cy="1403171"/>
            <a:chOff x="135379" y="345233"/>
            <a:chExt cx="298410" cy="2040613"/>
          </a:xfrm>
          <a:solidFill>
            <a:schemeClr val="bg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ED850D-44FA-80FF-BFB1-8C9026DBD4F4}"/>
                </a:ext>
              </a:extLst>
            </p:cNvPr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015B71-A0AC-B95D-8178-F9862BC8ED25}"/>
                </a:ext>
              </a:extLst>
            </p:cNvPr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145">
              <a:extLst>
                <a:ext uri="{FF2B5EF4-FFF2-40B4-BE49-F238E27FC236}">
                  <a16:creationId xmlns:a16="http://schemas.microsoft.com/office/drawing/2014/main" id="{74E508E1-AA75-041E-7387-D185DA65978C}"/>
                </a:ext>
              </a:extLst>
            </p:cNvPr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146">
              <a:extLst>
                <a:ext uri="{FF2B5EF4-FFF2-40B4-BE49-F238E27FC236}">
                  <a16:creationId xmlns:a16="http://schemas.microsoft.com/office/drawing/2014/main" id="{C4ED037B-76E5-CF79-8DF2-ACC3441745E4}"/>
                </a:ext>
              </a:extLst>
            </p:cNvPr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147">
              <a:extLst>
                <a:ext uri="{FF2B5EF4-FFF2-40B4-BE49-F238E27FC236}">
                  <a16:creationId xmlns:a16="http://schemas.microsoft.com/office/drawing/2014/main" id="{784A1813-6EBE-187B-5F36-40EF22A6201E}"/>
                </a:ext>
              </a:extLst>
            </p:cNvPr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D0B512-EE20-300A-95DE-F0DCEA2E81F9}"/>
              </a:ext>
            </a:extLst>
          </p:cNvPr>
          <p:cNvGrpSpPr/>
          <p:nvPr/>
        </p:nvGrpSpPr>
        <p:grpSpPr>
          <a:xfrm flipV="1">
            <a:off x="10593226" y="3048711"/>
            <a:ext cx="205193" cy="1403171"/>
            <a:chOff x="135379" y="345233"/>
            <a:chExt cx="298410" cy="2040613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3C67B3-A7A6-8235-ECD7-3F52F166A711}"/>
                </a:ext>
              </a:extLst>
            </p:cNvPr>
            <p:cNvSpPr/>
            <p:nvPr/>
          </p:nvSpPr>
          <p:spPr>
            <a:xfrm>
              <a:off x="223935" y="3452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E0A76-BB9F-2C77-21B7-8997FE7DD3F2}"/>
                </a:ext>
              </a:extLst>
            </p:cNvPr>
            <p:cNvSpPr/>
            <p:nvPr/>
          </p:nvSpPr>
          <p:spPr>
            <a:xfrm>
              <a:off x="223935" y="777033"/>
              <a:ext cx="121298" cy="121298"/>
            </a:xfrm>
            <a:prstGeom prst="ellipse">
              <a:avLst/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45">
              <a:extLst>
                <a:ext uri="{FF2B5EF4-FFF2-40B4-BE49-F238E27FC236}">
                  <a16:creationId xmlns:a16="http://schemas.microsoft.com/office/drawing/2014/main" id="{E9BC9BC3-721D-A1B5-8BF1-68A6DE68A002}"/>
                </a:ext>
              </a:extLst>
            </p:cNvPr>
            <p:cNvSpPr/>
            <p:nvPr/>
          </p:nvSpPr>
          <p:spPr>
            <a:xfrm>
              <a:off x="135379" y="1110962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6">
              <a:extLst>
                <a:ext uri="{FF2B5EF4-FFF2-40B4-BE49-F238E27FC236}">
                  <a16:creationId xmlns:a16="http://schemas.microsoft.com/office/drawing/2014/main" id="{4075FB77-C900-174B-BBBB-84EF1F14ED97}"/>
                </a:ext>
              </a:extLst>
            </p:cNvPr>
            <p:cNvSpPr/>
            <p:nvPr/>
          </p:nvSpPr>
          <p:spPr>
            <a:xfrm>
              <a:off x="135379" y="1606655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47">
              <a:extLst>
                <a:ext uri="{FF2B5EF4-FFF2-40B4-BE49-F238E27FC236}">
                  <a16:creationId xmlns:a16="http://schemas.microsoft.com/office/drawing/2014/main" id="{C2847E3F-353E-8587-8AEB-E423A11CC693}"/>
                </a:ext>
              </a:extLst>
            </p:cNvPr>
            <p:cNvSpPr/>
            <p:nvPr/>
          </p:nvSpPr>
          <p:spPr>
            <a:xfrm>
              <a:off x="135379" y="2102348"/>
              <a:ext cx="298410" cy="283498"/>
            </a:xfrm>
            <a:prstGeom prst="mathMultiply">
              <a:avLst>
                <a:gd name="adj1" fmla="val 10659"/>
              </a:avLst>
            </a:prstGeom>
            <a:grp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03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33">
            <a:extLst>
              <a:ext uri="{FF2B5EF4-FFF2-40B4-BE49-F238E27FC236}">
                <a16:creationId xmlns:a16="http://schemas.microsoft.com/office/drawing/2014/main" id="{C3A62D7A-350F-0BEF-7EB0-53E0277FF3DD}"/>
              </a:ext>
            </a:extLst>
          </p:cNvPr>
          <p:cNvSpPr/>
          <p:nvPr/>
        </p:nvSpPr>
        <p:spPr>
          <a:xfrm>
            <a:off x="88932" y="67913"/>
            <a:ext cx="12014138" cy="672217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Rectangle 41"/>
          <p:cNvSpPr/>
          <p:nvPr/>
        </p:nvSpPr>
        <p:spPr>
          <a:xfrm>
            <a:off x="2979575" y="0"/>
            <a:ext cx="6232850" cy="6858000"/>
          </a:xfrm>
          <a:prstGeom prst="rect">
            <a:avLst/>
          </a:prstGeom>
          <a:solidFill>
            <a:srgbClr val="A80427"/>
          </a:solidFill>
          <a:ln>
            <a:noFill/>
          </a:ln>
          <a:effectLst>
            <a:outerShdw blurRad="215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0695" y="247080"/>
            <a:ext cx="357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dirty="0">
                <a:solidFill>
                  <a:schemeClr val="bg1"/>
                </a:solidFill>
                <a:latin typeface="3ds" panose="02000503020000020004" pitchFamily="2" charset="0"/>
              </a:rPr>
              <a:t>ROK 1989 - REVOLÚCIE</a:t>
            </a:r>
            <a:endParaRPr lang="en-US" sz="2400" b="1" dirty="0">
              <a:solidFill>
                <a:schemeClr val="bg1"/>
              </a:solidFill>
              <a:latin typeface="3ds" panose="02000503020000020004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17641" y="1058463"/>
            <a:ext cx="5299787" cy="5374774"/>
          </a:xfrm>
          <a:prstGeom prst="roundRect">
            <a:avLst>
              <a:gd name="adj" fmla="val 4770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225275" y="1344382"/>
            <a:ext cx="255269" cy="45719"/>
            <a:chOff x="4562475" y="1409962"/>
            <a:chExt cx="255269" cy="45719"/>
          </a:xfrm>
        </p:grpSpPr>
        <p:sp>
          <p:nvSpPr>
            <p:cNvPr id="14" name="Oval 13"/>
            <p:cNvSpPr/>
            <p:nvPr/>
          </p:nvSpPr>
          <p:spPr>
            <a:xfrm>
              <a:off x="4562475" y="1409962"/>
              <a:ext cx="45719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4667250" y="1409962"/>
              <a:ext cx="45719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4772025" y="1409962"/>
              <a:ext cx="45719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57496" y="1199088"/>
            <a:ext cx="399108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00" b="1" dirty="0"/>
              <a:t>REVOLÚCIA</a:t>
            </a:r>
            <a:endParaRPr lang="en-US" sz="1600" b="1" dirty="0"/>
          </a:p>
          <a:p>
            <a:endParaRPr lang="en-US" sz="1050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8254" y="1577485"/>
            <a:ext cx="4362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solidFill>
                  <a:srgbClr val="A80427"/>
                </a:solidFill>
              </a:rPr>
              <a:t>Hlavné</a:t>
            </a:r>
            <a:r>
              <a:rPr lang="en-US" sz="1400" b="1" u="sng" dirty="0">
                <a:solidFill>
                  <a:srgbClr val="A80427"/>
                </a:solidFill>
              </a:rPr>
              <a:t> </a:t>
            </a:r>
            <a:r>
              <a:rPr lang="en-US" sz="1400" b="1" u="sng" dirty="0" err="1">
                <a:solidFill>
                  <a:srgbClr val="A80427"/>
                </a:solidFill>
              </a:rPr>
              <a:t>udalosti</a:t>
            </a:r>
            <a:r>
              <a:rPr lang="en-US" sz="1400" b="1" u="sng" dirty="0">
                <a:solidFill>
                  <a:srgbClr val="A80427"/>
                </a:solidFill>
              </a:rPr>
              <a:t>:</a:t>
            </a:r>
          </a:p>
          <a:p>
            <a:r>
              <a:rPr lang="sk-SK" sz="1400" dirty="0"/>
              <a:t>   </a:t>
            </a:r>
            <a:r>
              <a:rPr lang="en-US" sz="1400" dirty="0" err="1"/>
              <a:t>Poľsko</a:t>
            </a:r>
            <a:r>
              <a:rPr lang="en-US" sz="1400" dirty="0"/>
              <a:t>: </a:t>
            </a:r>
            <a:r>
              <a:rPr lang="en-US" sz="1400" dirty="0" err="1"/>
              <a:t>Solidarita</a:t>
            </a:r>
            <a:r>
              <a:rPr lang="en-US" sz="1400" dirty="0"/>
              <a:t> </a:t>
            </a:r>
            <a:r>
              <a:rPr lang="en-US" sz="1400" dirty="0" err="1"/>
              <a:t>ako</a:t>
            </a:r>
            <a:r>
              <a:rPr lang="en-US" sz="1400" dirty="0"/>
              <a:t> </a:t>
            </a:r>
            <a:r>
              <a:rPr lang="en-US" sz="1400" dirty="0" err="1"/>
              <a:t>hnutie</a:t>
            </a:r>
            <a:r>
              <a:rPr lang="en-US" sz="1400" dirty="0"/>
              <a:t> </a:t>
            </a:r>
            <a:r>
              <a:rPr lang="en-US" sz="1400" dirty="0" err="1"/>
              <a:t>odporu</a:t>
            </a:r>
            <a:r>
              <a:rPr lang="en-US" sz="1400" dirty="0"/>
              <a:t>.</a:t>
            </a:r>
          </a:p>
          <a:p>
            <a:r>
              <a:rPr lang="sk-SK" sz="1400" dirty="0"/>
              <a:t>   </a:t>
            </a:r>
            <a:r>
              <a:rPr lang="en-US" sz="1400" dirty="0" err="1"/>
              <a:t>Československo</a:t>
            </a:r>
            <a:r>
              <a:rPr lang="en-US" sz="1400" dirty="0"/>
              <a:t>: </a:t>
            </a:r>
            <a:r>
              <a:rPr lang="en-US" sz="1400" dirty="0" err="1"/>
              <a:t>Nežná</a:t>
            </a:r>
            <a:r>
              <a:rPr lang="en-US" sz="1400" dirty="0"/>
              <a:t> </a:t>
            </a:r>
            <a:r>
              <a:rPr lang="en-US" sz="1400" dirty="0" err="1"/>
              <a:t>revolúcia</a:t>
            </a:r>
            <a:r>
              <a:rPr lang="en-US" sz="1400" dirty="0"/>
              <a:t>.</a:t>
            </a:r>
          </a:p>
          <a:p>
            <a:r>
              <a:rPr lang="sk-SK" sz="1400" dirty="0"/>
              <a:t>   </a:t>
            </a:r>
            <a:r>
              <a:rPr lang="en-US" sz="1400" dirty="0" err="1"/>
              <a:t>Nemecko</a:t>
            </a:r>
            <a:r>
              <a:rPr lang="en-US" sz="1400" dirty="0"/>
              <a:t>: </a:t>
            </a:r>
            <a:r>
              <a:rPr lang="en-US" sz="1400" dirty="0" err="1"/>
              <a:t>Pád</a:t>
            </a:r>
            <a:r>
              <a:rPr lang="en-US" sz="1400" dirty="0"/>
              <a:t> </a:t>
            </a:r>
            <a:r>
              <a:rPr lang="en-US" sz="1400" dirty="0" err="1"/>
              <a:t>Berlínskeho</a:t>
            </a:r>
            <a:r>
              <a:rPr lang="en-US" sz="1400" dirty="0"/>
              <a:t> </a:t>
            </a:r>
            <a:r>
              <a:rPr lang="en-US" sz="1400" dirty="0" err="1"/>
              <a:t>múru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u="sng" dirty="0" err="1">
                <a:solidFill>
                  <a:srgbClr val="A80427"/>
                </a:solidFill>
              </a:rPr>
              <a:t>Príčiny</a:t>
            </a:r>
            <a:r>
              <a:rPr lang="en-US" sz="1400" b="1" u="sng" dirty="0">
                <a:solidFill>
                  <a:srgbClr val="A80427"/>
                </a:solidFill>
              </a:rPr>
              <a:t> </a:t>
            </a:r>
            <a:r>
              <a:rPr lang="en-US" sz="1400" b="1" u="sng" dirty="0" err="1">
                <a:solidFill>
                  <a:srgbClr val="A80427"/>
                </a:solidFill>
              </a:rPr>
              <a:t>revolúcií</a:t>
            </a:r>
            <a:r>
              <a:rPr lang="en-US" sz="1400" b="1" u="sng" dirty="0">
                <a:solidFill>
                  <a:srgbClr val="A80427"/>
                </a:solidFill>
              </a:rPr>
              <a:t>:</a:t>
            </a:r>
          </a:p>
          <a:p>
            <a:r>
              <a:rPr lang="sk-SK" sz="1400" dirty="0"/>
              <a:t>- </a:t>
            </a:r>
            <a:r>
              <a:rPr lang="en-US" sz="1400" dirty="0" err="1"/>
              <a:t>Ekonomická</a:t>
            </a:r>
            <a:r>
              <a:rPr lang="en-US" sz="1400" dirty="0"/>
              <a:t> </a:t>
            </a:r>
            <a:r>
              <a:rPr lang="en-US" sz="1400" dirty="0" err="1"/>
              <a:t>stagnácia</a:t>
            </a:r>
            <a:r>
              <a:rPr lang="en-US" sz="1400" dirty="0"/>
              <a:t> a </a:t>
            </a:r>
            <a:r>
              <a:rPr lang="en-US" sz="1400" dirty="0" err="1"/>
              <a:t>zvyšujúca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chudoba</a:t>
            </a:r>
            <a:r>
              <a:rPr lang="en-US" sz="1400" dirty="0"/>
              <a:t>.</a:t>
            </a:r>
          </a:p>
          <a:p>
            <a:r>
              <a:rPr lang="sk-SK" sz="1400" dirty="0"/>
              <a:t>- </a:t>
            </a:r>
            <a:r>
              <a:rPr lang="en-US" sz="1400" dirty="0" err="1"/>
              <a:t>Túžba</a:t>
            </a:r>
            <a:r>
              <a:rPr lang="en-US" sz="1400" dirty="0"/>
              <a:t> </a:t>
            </a:r>
            <a:r>
              <a:rPr lang="en-US" sz="1400" dirty="0" err="1"/>
              <a:t>po</a:t>
            </a:r>
            <a:r>
              <a:rPr lang="en-US" sz="1400" dirty="0"/>
              <a:t> </a:t>
            </a:r>
            <a:r>
              <a:rPr lang="en-US" sz="1400" dirty="0" err="1"/>
              <a:t>slobode</a:t>
            </a:r>
            <a:r>
              <a:rPr lang="en-US" sz="1400" dirty="0"/>
              <a:t> a </a:t>
            </a:r>
            <a:r>
              <a:rPr lang="en-US" sz="1400" dirty="0" err="1"/>
              <a:t>politickej</a:t>
            </a:r>
            <a:r>
              <a:rPr lang="en-US" sz="1400" dirty="0"/>
              <a:t> </a:t>
            </a:r>
            <a:r>
              <a:rPr lang="en-US" sz="1400" dirty="0" err="1"/>
              <a:t>zmene</a:t>
            </a:r>
            <a:r>
              <a:rPr lang="en-US" sz="1400" dirty="0"/>
              <a:t>.</a:t>
            </a:r>
          </a:p>
          <a:p>
            <a:r>
              <a:rPr lang="sk-SK" sz="1400" dirty="0"/>
              <a:t>- </a:t>
            </a:r>
            <a:r>
              <a:rPr lang="en-US" sz="1400" dirty="0" err="1"/>
              <a:t>Vplyv</a:t>
            </a:r>
            <a:r>
              <a:rPr lang="en-US" sz="1400" dirty="0"/>
              <a:t> </a:t>
            </a:r>
            <a:r>
              <a:rPr lang="en-US" sz="1400" dirty="0" err="1"/>
              <a:t>reformných</a:t>
            </a:r>
            <a:r>
              <a:rPr lang="en-US" sz="1400" dirty="0"/>
              <a:t> </a:t>
            </a:r>
            <a:r>
              <a:rPr lang="en-US" sz="1400" dirty="0" err="1"/>
              <a:t>snáh</a:t>
            </a:r>
            <a:r>
              <a:rPr lang="en-US" sz="1400" dirty="0"/>
              <a:t> </a:t>
            </a:r>
            <a:r>
              <a:rPr lang="en-US" sz="1400" dirty="0" err="1"/>
              <a:t>Michaila</a:t>
            </a:r>
            <a:r>
              <a:rPr lang="en-US" sz="1400" dirty="0"/>
              <a:t> </a:t>
            </a:r>
            <a:r>
              <a:rPr lang="en-US" sz="1400" dirty="0" err="1"/>
              <a:t>Gorbačova</a:t>
            </a:r>
            <a:br>
              <a:rPr lang="sk-SK" sz="1400" dirty="0"/>
            </a:br>
            <a:r>
              <a:rPr lang="sk-SK" sz="1400" dirty="0"/>
              <a:t>	</a:t>
            </a:r>
            <a:r>
              <a:rPr lang="en-US" sz="1400" dirty="0"/>
              <a:t> (</a:t>
            </a:r>
            <a:r>
              <a:rPr lang="en-US" sz="1400" dirty="0" err="1"/>
              <a:t>Perestrojka</a:t>
            </a:r>
            <a:r>
              <a:rPr lang="en-US" sz="1400" dirty="0"/>
              <a:t>, </a:t>
            </a:r>
            <a:r>
              <a:rPr lang="en-US" sz="1400" dirty="0" err="1"/>
              <a:t>Glasnosť</a:t>
            </a:r>
            <a:r>
              <a:rPr lang="en-US" sz="1400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23" y="5827563"/>
            <a:ext cx="2486372" cy="24768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834139" y="4162504"/>
            <a:ext cx="0" cy="14861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957496" y="1870286"/>
            <a:ext cx="0" cy="58366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48165" y="1523805"/>
            <a:ext cx="4223494" cy="45719"/>
          </a:xfrm>
          <a:prstGeom prst="line">
            <a:avLst/>
          </a:prstGeom>
          <a:ln w="12700">
            <a:solidFill>
              <a:srgbClr val="A8042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cdn.discordapp.com/attachments/796024735124815903/1308540736538673152/d2601cda-1b9b-11ef-b315-ca36e7882062.png?ex=673e5107&amp;is=673cff87&amp;hm=7ea04cb9fa419e25808bc608acf021b1934925147e6fefcf79031e43d474f4b8&amp;=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8"/>
          <a:stretch/>
        </p:blipFill>
        <p:spPr bwMode="auto">
          <a:xfrm>
            <a:off x="6869761" y="4067335"/>
            <a:ext cx="1509132" cy="1626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74" name="Picture 6" descr="https://cdn.discordapp.com/attachments/796024735124815903/1308540737465483354/ako_to_zacalo_1.png?ex=673e5107&amp;is=673cff87&amp;hm=36138c2de1431432be9a864209a1275bc5edc4a8f9d2fc67c391adf9a9a4ddbc&amp;=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350" y="4108704"/>
            <a:ext cx="2817433" cy="1584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122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786</Words>
  <Application>Microsoft Office PowerPoint</Application>
  <PresentationFormat>Widescreen</PresentationFormat>
  <Paragraphs>167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3ds</vt:lpstr>
      <vt:lpstr>Agency FB</vt:lpstr>
      <vt:lpstr>Arial</vt:lpstr>
      <vt:lpstr>Calibri</vt:lpstr>
      <vt:lpstr>Calibri Light</vt:lpstr>
      <vt:lpstr>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Ceirra;Maťo</dc:creator>
  <cp:lastModifiedBy>Maťo _</cp:lastModifiedBy>
  <cp:revision>20</cp:revision>
  <dcterms:created xsi:type="dcterms:W3CDTF">2024-11-19T20:41:24Z</dcterms:created>
  <dcterms:modified xsi:type="dcterms:W3CDTF">2024-11-20T09:21:52Z</dcterms:modified>
</cp:coreProperties>
</file>